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93"/>
  </p:notesMasterIdLst>
  <p:sldIdLst>
    <p:sldId id="256" r:id="rId2"/>
    <p:sldId id="257" r:id="rId3"/>
    <p:sldId id="485" r:id="rId4"/>
    <p:sldId id="512" r:id="rId5"/>
    <p:sldId id="513" r:id="rId6"/>
    <p:sldId id="516" r:id="rId7"/>
    <p:sldId id="490" r:id="rId8"/>
    <p:sldId id="501" r:id="rId9"/>
    <p:sldId id="517" r:id="rId10"/>
    <p:sldId id="518" r:id="rId11"/>
    <p:sldId id="519" r:id="rId12"/>
    <p:sldId id="520" r:id="rId13"/>
    <p:sldId id="514" r:id="rId14"/>
    <p:sldId id="505" r:id="rId15"/>
    <p:sldId id="506" r:id="rId16"/>
    <p:sldId id="535" r:id="rId17"/>
    <p:sldId id="521" r:id="rId18"/>
    <p:sldId id="522" r:id="rId19"/>
    <p:sldId id="507" r:id="rId20"/>
    <p:sldId id="493" r:id="rId21"/>
    <p:sldId id="635" r:id="rId22"/>
    <p:sldId id="636" r:id="rId23"/>
    <p:sldId id="633" r:id="rId24"/>
    <p:sldId id="634" r:id="rId25"/>
    <p:sldId id="510" r:id="rId26"/>
    <p:sldId id="515" r:id="rId27"/>
    <p:sldId id="523" r:id="rId28"/>
    <p:sldId id="524" r:id="rId29"/>
    <p:sldId id="525" r:id="rId30"/>
    <p:sldId id="526" r:id="rId31"/>
    <p:sldId id="492" r:id="rId32"/>
    <p:sldId id="509" r:id="rId33"/>
    <p:sldId id="528" r:id="rId34"/>
    <p:sldId id="539" r:id="rId35"/>
    <p:sldId id="554" r:id="rId36"/>
    <p:sldId id="559" r:id="rId37"/>
    <p:sldId id="557" r:id="rId38"/>
    <p:sldId id="540" r:id="rId39"/>
    <p:sldId id="558" r:id="rId40"/>
    <p:sldId id="537" r:id="rId41"/>
    <p:sldId id="527" r:id="rId42"/>
    <p:sldId id="536" r:id="rId43"/>
    <p:sldId id="499" r:id="rId44"/>
    <p:sldId id="560" r:id="rId45"/>
    <p:sldId id="562" r:id="rId46"/>
    <p:sldId id="538" r:id="rId47"/>
    <p:sldId id="611" r:id="rId48"/>
    <p:sldId id="617" r:id="rId49"/>
    <p:sldId id="618" r:id="rId50"/>
    <p:sldId id="619" r:id="rId51"/>
    <p:sldId id="620" r:id="rId52"/>
    <p:sldId id="621" r:id="rId53"/>
    <p:sldId id="622" r:id="rId54"/>
    <p:sldId id="637" r:id="rId55"/>
    <p:sldId id="638" r:id="rId56"/>
    <p:sldId id="623" r:id="rId57"/>
    <p:sldId id="624" r:id="rId58"/>
    <p:sldId id="625" r:id="rId59"/>
    <p:sldId id="626" r:id="rId60"/>
    <p:sldId id="627" r:id="rId61"/>
    <p:sldId id="628" r:id="rId62"/>
    <p:sldId id="629" r:id="rId63"/>
    <p:sldId id="630" r:id="rId64"/>
    <p:sldId id="631" r:id="rId65"/>
    <p:sldId id="632" r:id="rId66"/>
    <p:sldId id="413" r:id="rId67"/>
    <p:sldId id="494" r:id="rId68"/>
    <p:sldId id="495" r:id="rId69"/>
    <p:sldId id="541" r:id="rId70"/>
    <p:sldId id="496" r:id="rId71"/>
    <p:sldId id="344" r:id="rId72"/>
    <p:sldId id="511" r:id="rId73"/>
    <p:sldId id="345" r:id="rId74"/>
    <p:sldId id="497" r:id="rId75"/>
    <p:sldId id="346" r:id="rId76"/>
    <p:sldId id="484" r:id="rId77"/>
    <p:sldId id="563" r:id="rId78"/>
    <p:sldId id="529" r:id="rId79"/>
    <p:sldId id="564" r:id="rId80"/>
    <p:sldId id="530" r:id="rId81"/>
    <p:sldId id="531" r:id="rId82"/>
    <p:sldId id="532" r:id="rId83"/>
    <p:sldId id="533" r:id="rId84"/>
    <p:sldId id="561" r:id="rId85"/>
    <p:sldId id="566" r:id="rId86"/>
    <p:sldId id="565" r:id="rId87"/>
    <p:sldId id="534" r:id="rId88"/>
    <p:sldId id="478" r:id="rId89"/>
    <p:sldId id="542" r:id="rId90"/>
    <p:sldId id="553" r:id="rId91"/>
    <p:sldId id="567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70C0"/>
    <a:srgbClr val="7F7F7F"/>
    <a:srgbClr val="548235"/>
    <a:srgbClr val="FFFFFF"/>
    <a:srgbClr val="FFC000"/>
    <a:srgbClr val="408080"/>
    <a:srgbClr val="C08080"/>
    <a:srgbClr val="4472C4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26" autoAdjust="0"/>
    <p:restoredTop sz="94660"/>
  </p:normalViewPr>
  <p:slideViewPr>
    <p:cSldViewPr snapToGrid="0">
      <p:cViewPr>
        <p:scale>
          <a:sx n="66" d="100"/>
          <a:sy n="66" d="100"/>
        </p:scale>
        <p:origin x="1416" y="7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DDA8A-9D1F-4C7F-B1EE-72BBD1D52C4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6E756-8349-42EE-9B1C-CB336749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2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9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74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76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53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05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41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22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7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7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95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66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61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78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14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03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06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01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18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41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9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0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11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81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89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7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86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57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12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94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621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6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48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651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25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5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653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63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93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137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68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016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A30EE-6D8C-3BA1-00C7-9E310CAA8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795B9-C3C0-5DDA-5FB5-6726ED0D1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715D5-E9F9-DAE9-F4D6-D4655A1EF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ECA0E-CE67-78A5-0789-409871CA8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8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989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E6B8-9850-185C-18EF-CCA55E9D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DE445-B726-9810-BC73-36CB48EE9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2ED85-C41A-A000-9FDB-650E93697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520F9-AE68-8FEF-399F-FC9C5FEE0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972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E9291-3341-AE43-8738-24560CB34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D61A61-A9A0-9BC7-5FDA-1086342D6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7D425-9DEE-B7FA-0F57-4996A103C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A2238-7CB1-C891-E868-676582E98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00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36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64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790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093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8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551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829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60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184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977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220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032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7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75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72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335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993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887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2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484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814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779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Such manipulations of data is easy to do in Python</a:t>
            </a:r>
          </a:p>
          <a:p>
            <a:r>
              <a:rPr lang="en-US" dirty="0"/>
              <a:t>In this example, we first scale the data such that each feature is normalized according to its mean and standard deviation value.</a:t>
            </a:r>
          </a:p>
          <a:p>
            <a:endParaRPr lang="en-US" dirty="0"/>
          </a:p>
          <a:p>
            <a:r>
              <a:rPr lang="en-US" dirty="0"/>
              <a:t>We then set the test data ratio to be 30% of training data and create 10 validation sets within the training data.</a:t>
            </a:r>
          </a:p>
          <a:p>
            <a:r>
              <a:rPr lang="en-US" dirty="0"/>
              <a:t>By using the in-built </a:t>
            </a:r>
            <a:r>
              <a:rPr lang="en-US" dirty="0" err="1"/>
              <a:t>LogisticRegression</a:t>
            </a:r>
            <a:r>
              <a:rPr lang="en-US" dirty="0"/>
              <a:t> function in Scikit-learn library, we achieve about 78.79% accuracy in classifying the diabetes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79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Such manipulations of data is easy to do in Python</a:t>
            </a:r>
          </a:p>
          <a:p>
            <a:r>
              <a:rPr lang="en-US" dirty="0"/>
              <a:t>In this example, we first scale the data such that each feature is normalized according to its mean and standard deviation value.</a:t>
            </a:r>
          </a:p>
          <a:p>
            <a:endParaRPr lang="en-US" dirty="0"/>
          </a:p>
          <a:p>
            <a:r>
              <a:rPr lang="en-US" dirty="0"/>
              <a:t>We then set the test data ratio to be 30% of training data and create 10 validation sets within the training data.</a:t>
            </a:r>
          </a:p>
          <a:p>
            <a:r>
              <a:rPr lang="en-US" dirty="0"/>
              <a:t>By using the in-built </a:t>
            </a:r>
            <a:r>
              <a:rPr lang="en-US" dirty="0" err="1"/>
              <a:t>LogisticRegression</a:t>
            </a:r>
            <a:r>
              <a:rPr lang="en-US" dirty="0"/>
              <a:t> function in Scikit-learn library, we achieve about 78.79% accuracy in classifying the diabetes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62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36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 will be using </a:t>
            </a:r>
            <a:r>
              <a:rPr lang="en-US" dirty="0" err="1"/>
              <a:t>PyTorch</a:t>
            </a:r>
            <a:r>
              <a:rPr lang="en-US" dirty="0"/>
              <a:t> as our main deep learning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1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849A-C42B-4DB2-AD98-C987559963E2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1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C2C1-1B5E-44A9-BB12-4C08B2559F83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9B53F-9E0F-48CB-BAF5-16AFECF98E9B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8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5C11B-F180-4551-A5BB-6CE943ABC68C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5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714E-2DDD-4204-BBA1-B31E1A6592D4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4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587C-3579-4379-B903-C88E4D44A166}" type="datetime1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3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C409-A06B-45FE-8E4A-501B603CE942}" type="datetime1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E47E-82FF-492D-A259-C11EEB4944D7}" type="datetime1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1006-2724-4EAE-9357-0CE6AC4CC675}" type="datetime1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5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466D-0BD1-44D2-B562-4F4F2CE24660}" type="datetime1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16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87ABC-4AF4-451A-BC8B-1A4A0FED936A}" type="datetime1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0C4F6-3DBB-4711-BF10-C2A65486F9D9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7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5" Type="http://schemas.openxmlformats.org/officeDocument/2006/relationships/image" Target="../media/image20.png"/><Relationship Id="rId10" Type="http://schemas.openxmlformats.org/officeDocument/2006/relationships/image" Target="../media/image150.png"/><Relationship Id="rId19" Type="http://schemas.openxmlformats.org/officeDocument/2006/relationships/image" Target="../media/image24.png"/><Relationship Id="rId4" Type="http://schemas.openxmlformats.org/officeDocument/2006/relationships/image" Target="../media/image95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5" Type="http://schemas.openxmlformats.org/officeDocument/2006/relationships/image" Target="../media/image20.png"/><Relationship Id="rId10" Type="http://schemas.openxmlformats.org/officeDocument/2006/relationships/image" Target="../media/image150.png"/><Relationship Id="rId19" Type="http://schemas.openxmlformats.org/officeDocument/2006/relationships/image" Target="../media/image24.png"/><Relationship Id="rId4" Type="http://schemas.openxmlformats.org/officeDocument/2006/relationships/image" Target="../media/image95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0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0.png"/><Relationship Id="rId7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8.png"/><Relationship Id="rId7" Type="http://schemas.openxmlformats.org/officeDocument/2006/relationships/image" Target="../media/image6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gif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2.png"/><Relationship Id="rId7" Type="http://schemas.openxmlformats.org/officeDocument/2006/relationships/image" Target="../media/image65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gif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6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0.png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png"/><Relationship Id="rId9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44E3107-D2EA-4E11-8D47-94B341A8F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13D912-06C3-4D6A-8AB5-52130DF0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8138E3-E45F-42BB-A16F-E09FCF52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88" y="0"/>
            <a:ext cx="1186626" cy="11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F7CEE4-AD3F-4757-8881-62FBB63B94C5}"/>
              </a:ext>
            </a:extLst>
          </p:cNvPr>
          <p:cNvSpPr txBox="1"/>
          <p:nvPr/>
        </p:nvSpPr>
        <p:spPr>
          <a:xfrm>
            <a:off x="198966" y="2004511"/>
            <a:ext cx="117940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LAB 4: </a:t>
            </a:r>
          </a:p>
          <a:p>
            <a:pPr algn="ctr"/>
            <a:r>
              <a:rPr lang="en-US" sz="5400" spc="3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RECURRENT NEURAL NETWORKS</a:t>
            </a:r>
          </a:p>
          <a:p>
            <a:pPr algn="ctr"/>
            <a:r>
              <a:rPr lang="en-US" sz="5400" spc="3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(RNNs)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192ED-215F-42B0-948F-B305F63D13C0}"/>
              </a:ext>
            </a:extLst>
          </p:cNvPr>
          <p:cNvSpPr txBox="1"/>
          <p:nvPr/>
        </p:nvSpPr>
        <p:spPr>
          <a:xfrm>
            <a:off x="284271" y="5305174"/>
            <a:ext cx="5010794" cy="131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 Extra Light" panose="020B0204020104020204" pitchFamily="34" charset="0"/>
              </a:rPr>
              <a:t>University of Washington, Seattle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 Extra Light" panose="020B0204020104020204" pitchFamily="34" charset="0"/>
              </a:rPr>
              <a:t>Spring 2025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A50C10-0037-4CB0-B510-630798C9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87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10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78DF4-717D-46EE-949F-8CE4FB7A7210}"/>
              </a:ext>
            </a:extLst>
          </p:cNvPr>
          <p:cNvSpPr txBox="1"/>
          <p:nvPr/>
        </p:nvSpPr>
        <p:spPr>
          <a:xfrm>
            <a:off x="4011819" y="4829376"/>
            <a:ext cx="416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Hello,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my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+mj-lt"/>
              </a:rPr>
              <a:t>name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0BA9B0-9F3C-4E47-A06A-431FCF3EADCE}"/>
              </a:ext>
            </a:extLst>
          </p:cNvPr>
          <p:cNvSpPr txBox="1"/>
          <p:nvPr/>
        </p:nvSpPr>
        <p:spPr>
          <a:xfrm>
            <a:off x="3137634" y="2000735"/>
            <a:ext cx="58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안녕하세요</a:t>
            </a:r>
            <a:r>
              <a:rPr lang="en-US" altLang="ko-KR" sz="2800" dirty="0"/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제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rgbClr val="0070C0"/>
                </a:solidFill>
              </a:rPr>
              <a:t>이름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379B-1AAE-4746-A279-ED8D99F706DE}"/>
              </a:ext>
            </a:extLst>
          </p:cNvPr>
          <p:cNvSpPr txBox="1"/>
          <p:nvPr/>
        </p:nvSpPr>
        <p:spPr>
          <a:xfrm>
            <a:off x="887656" y="1961490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Korean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3BED89-6526-40C9-BBF2-E7BAE958FF23}"/>
              </a:ext>
            </a:extLst>
          </p:cNvPr>
          <p:cNvSpPr txBox="1"/>
          <p:nvPr/>
        </p:nvSpPr>
        <p:spPr>
          <a:xfrm>
            <a:off x="887656" y="4829375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English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A8399BF-61AB-467D-AB52-DC707245C225}"/>
              </a:ext>
            </a:extLst>
          </p:cNvPr>
          <p:cNvSpPr/>
          <p:nvPr/>
        </p:nvSpPr>
        <p:spPr>
          <a:xfrm rot="16200000">
            <a:off x="4242645" y="1569447"/>
            <a:ext cx="296331" cy="2109893"/>
          </a:xfrm>
          <a:prstGeom prst="leftBrace">
            <a:avLst>
              <a:gd name="adj1" fmla="val 42619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5D4EF6-64B4-4761-BE0B-A13FCC6493AC}"/>
              </a:ext>
            </a:extLst>
          </p:cNvPr>
          <p:cNvCxnSpPr>
            <a:cxnSpLocks/>
          </p:cNvCxnSpPr>
          <p:nvPr/>
        </p:nvCxnSpPr>
        <p:spPr>
          <a:xfrm flipV="1">
            <a:off x="5936827" y="2620169"/>
            <a:ext cx="0" cy="4413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88B0E3-57B7-4931-8D2C-639B1608BCC1}"/>
              </a:ext>
            </a:extLst>
          </p:cNvPr>
          <p:cNvCxnSpPr>
            <a:cxnSpLocks/>
          </p:cNvCxnSpPr>
          <p:nvPr/>
        </p:nvCxnSpPr>
        <p:spPr>
          <a:xfrm>
            <a:off x="4382346" y="3061490"/>
            <a:ext cx="155448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42E911-04BA-428B-B402-1303EFC08FD9}"/>
              </a:ext>
            </a:extLst>
          </p:cNvPr>
          <p:cNvCxnSpPr>
            <a:cxnSpLocks/>
          </p:cNvCxnSpPr>
          <p:nvPr/>
        </p:nvCxnSpPr>
        <p:spPr>
          <a:xfrm flipV="1">
            <a:off x="4382346" y="2843652"/>
            <a:ext cx="0" cy="2178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27914CCF-B1E1-4CAD-B091-92B05AA1DE66}"/>
              </a:ext>
            </a:extLst>
          </p:cNvPr>
          <p:cNvSpPr/>
          <p:nvPr/>
        </p:nvSpPr>
        <p:spPr>
          <a:xfrm rot="16200000">
            <a:off x="4682246" y="4883298"/>
            <a:ext cx="296331" cy="1363492"/>
          </a:xfrm>
          <a:prstGeom prst="leftBrace">
            <a:avLst>
              <a:gd name="adj1" fmla="val 42619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F82691-6B77-4B2E-871A-18BF985BD6B5}"/>
              </a:ext>
            </a:extLst>
          </p:cNvPr>
          <p:cNvCxnSpPr>
            <a:cxnSpLocks/>
          </p:cNvCxnSpPr>
          <p:nvPr/>
        </p:nvCxnSpPr>
        <p:spPr>
          <a:xfrm flipV="1">
            <a:off x="6151274" y="5560820"/>
            <a:ext cx="0" cy="4413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DD69B7-F4A5-486C-A986-CB931667CB30}"/>
              </a:ext>
            </a:extLst>
          </p:cNvPr>
          <p:cNvCxnSpPr>
            <a:cxnSpLocks/>
          </p:cNvCxnSpPr>
          <p:nvPr/>
        </p:nvCxnSpPr>
        <p:spPr>
          <a:xfrm>
            <a:off x="4831788" y="6002141"/>
            <a:ext cx="131948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BF3ACF-0199-4ACE-87D6-2098C982CD6C}"/>
              </a:ext>
            </a:extLst>
          </p:cNvPr>
          <p:cNvCxnSpPr>
            <a:cxnSpLocks/>
          </p:cNvCxnSpPr>
          <p:nvPr/>
        </p:nvCxnSpPr>
        <p:spPr>
          <a:xfrm flipV="1">
            <a:off x="4831788" y="5784303"/>
            <a:ext cx="0" cy="2178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7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11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78DF4-717D-46EE-949F-8CE4FB7A7210}"/>
              </a:ext>
            </a:extLst>
          </p:cNvPr>
          <p:cNvSpPr txBox="1"/>
          <p:nvPr/>
        </p:nvSpPr>
        <p:spPr>
          <a:xfrm>
            <a:off x="4011819" y="4829376"/>
            <a:ext cx="416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Hello,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my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+mj-lt"/>
              </a:rPr>
              <a:t>name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+mj-lt"/>
              </a:rPr>
              <a:t>is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0BA9B0-9F3C-4E47-A06A-431FCF3EADCE}"/>
              </a:ext>
            </a:extLst>
          </p:cNvPr>
          <p:cNvSpPr txBox="1"/>
          <p:nvPr/>
        </p:nvSpPr>
        <p:spPr>
          <a:xfrm>
            <a:off x="3137634" y="2000735"/>
            <a:ext cx="58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안녕하세요</a:t>
            </a:r>
            <a:r>
              <a:rPr lang="en-US" altLang="ko-KR" sz="2800" dirty="0"/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제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rgbClr val="0070C0"/>
                </a:solidFill>
              </a:rPr>
              <a:t>이름</a:t>
            </a:r>
            <a:r>
              <a:rPr lang="ko-KR" altLang="en-US" sz="2800" dirty="0">
                <a:solidFill>
                  <a:srgbClr val="FFC000"/>
                </a:solidFill>
              </a:rPr>
              <a:t>은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379B-1AAE-4746-A279-ED8D99F706DE}"/>
              </a:ext>
            </a:extLst>
          </p:cNvPr>
          <p:cNvSpPr txBox="1"/>
          <p:nvPr/>
        </p:nvSpPr>
        <p:spPr>
          <a:xfrm>
            <a:off x="887656" y="1961490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Korean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3BED89-6526-40C9-BBF2-E7BAE958FF23}"/>
              </a:ext>
            </a:extLst>
          </p:cNvPr>
          <p:cNvSpPr txBox="1"/>
          <p:nvPr/>
        </p:nvSpPr>
        <p:spPr>
          <a:xfrm>
            <a:off x="887656" y="4829375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English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740AEF1-7D85-44E9-A7CE-37721E83D518}"/>
              </a:ext>
            </a:extLst>
          </p:cNvPr>
          <p:cNvSpPr/>
          <p:nvPr/>
        </p:nvSpPr>
        <p:spPr>
          <a:xfrm rot="16200000">
            <a:off x="4647351" y="1164740"/>
            <a:ext cx="296331" cy="2919306"/>
          </a:xfrm>
          <a:prstGeom prst="leftBrace">
            <a:avLst>
              <a:gd name="adj1" fmla="val 42619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586D8C-47B0-4530-A7B5-65ED65F46714}"/>
              </a:ext>
            </a:extLst>
          </p:cNvPr>
          <p:cNvCxnSpPr>
            <a:cxnSpLocks/>
          </p:cNvCxnSpPr>
          <p:nvPr/>
        </p:nvCxnSpPr>
        <p:spPr>
          <a:xfrm flipV="1">
            <a:off x="6475307" y="2620169"/>
            <a:ext cx="0" cy="4413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10E9A7-F660-4672-AD65-4D2006E0B3D5}"/>
              </a:ext>
            </a:extLst>
          </p:cNvPr>
          <p:cNvCxnSpPr>
            <a:cxnSpLocks/>
          </p:cNvCxnSpPr>
          <p:nvPr/>
        </p:nvCxnSpPr>
        <p:spPr>
          <a:xfrm>
            <a:off x="4783666" y="3061490"/>
            <a:ext cx="169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910B62-8A74-412B-A7D4-D1E51DA3BFC7}"/>
              </a:ext>
            </a:extLst>
          </p:cNvPr>
          <p:cNvCxnSpPr>
            <a:cxnSpLocks/>
          </p:cNvCxnSpPr>
          <p:nvPr/>
        </p:nvCxnSpPr>
        <p:spPr>
          <a:xfrm flipV="1">
            <a:off x="4783666" y="2843652"/>
            <a:ext cx="0" cy="2178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6F0EEA47-E183-4B4B-8E43-5F7316274214}"/>
              </a:ext>
            </a:extLst>
          </p:cNvPr>
          <p:cNvSpPr/>
          <p:nvPr/>
        </p:nvSpPr>
        <p:spPr>
          <a:xfrm rot="16200000">
            <a:off x="5229756" y="4335788"/>
            <a:ext cx="296331" cy="2458512"/>
          </a:xfrm>
          <a:prstGeom prst="leftBrace">
            <a:avLst>
              <a:gd name="adj1" fmla="val 42619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7A1B58-709B-4885-A7FD-0E1CFC44BE92}"/>
              </a:ext>
            </a:extLst>
          </p:cNvPr>
          <p:cNvCxnSpPr>
            <a:cxnSpLocks/>
          </p:cNvCxnSpPr>
          <p:nvPr/>
        </p:nvCxnSpPr>
        <p:spPr>
          <a:xfrm flipV="1">
            <a:off x="6852949" y="5560820"/>
            <a:ext cx="0" cy="4413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24016D-659C-4380-824F-B32F0F44724F}"/>
              </a:ext>
            </a:extLst>
          </p:cNvPr>
          <p:cNvCxnSpPr>
            <a:cxnSpLocks/>
          </p:cNvCxnSpPr>
          <p:nvPr/>
        </p:nvCxnSpPr>
        <p:spPr>
          <a:xfrm>
            <a:off x="5387413" y="6002141"/>
            <a:ext cx="146553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EE9BDF-CC3E-4E62-9CD5-6834509F9BEB}"/>
              </a:ext>
            </a:extLst>
          </p:cNvPr>
          <p:cNvCxnSpPr>
            <a:cxnSpLocks/>
          </p:cNvCxnSpPr>
          <p:nvPr/>
        </p:nvCxnSpPr>
        <p:spPr>
          <a:xfrm flipV="1">
            <a:off x="5387413" y="5784303"/>
            <a:ext cx="0" cy="2178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86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12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78DF4-717D-46EE-949F-8CE4FB7A7210}"/>
              </a:ext>
            </a:extLst>
          </p:cNvPr>
          <p:cNvSpPr txBox="1"/>
          <p:nvPr/>
        </p:nvSpPr>
        <p:spPr>
          <a:xfrm>
            <a:off x="4011819" y="4829376"/>
            <a:ext cx="416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Hello,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my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+mj-lt"/>
              </a:rPr>
              <a:t>name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+mj-lt"/>
              </a:rPr>
              <a:t>is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Jimin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0BA9B0-9F3C-4E47-A06A-431FCF3EADCE}"/>
              </a:ext>
            </a:extLst>
          </p:cNvPr>
          <p:cNvSpPr txBox="1"/>
          <p:nvPr/>
        </p:nvSpPr>
        <p:spPr>
          <a:xfrm>
            <a:off x="3137634" y="2000735"/>
            <a:ext cx="58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안녕하세요</a:t>
            </a:r>
            <a:r>
              <a:rPr lang="en-US" altLang="ko-KR" sz="2800" dirty="0"/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제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rgbClr val="0070C0"/>
                </a:solidFill>
              </a:rPr>
              <a:t>이름</a:t>
            </a:r>
            <a:r>
              <a:rPr lang="ko-KR" altLang="en-US" sz="2800" dirty="0">
                <a:solidFill>
                  <a:srgbClr val="FFC000"/>
                </a:solidFill>
              </a:rPr>
              <a:t>은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rgbClr val="00B050"/>
                </a:solidFill>
              </a:rPr>
              <a:t>지민이에요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379B-1AAE-4746-A279-ED8D99F706DE}"/>
              </a:ext>
            </a:extLst>
          </p:cNvPr>
          <p:cNvSpPr txBox="1"/>
          <p:nvPr/>
        </p:nvSpPr>
        <p:spPr>
          <a:xfrm>
            <a:off x="887656" y="1961490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Korean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3BED89-6526-40C9-BBF2-E7BAE958FF23}"/>
              </a:ext>
            </a:extLst>
          </p:cNvPr>
          <p:cNvSpPr txBox="1"/>
          <p:nvPr/>
        </p:nvSpPr>
        <p:spPr>
          <a:xfrm>
            <a:off x="887656" y="4829375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English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D31FBC9-FC9D-4360-A169-7F7AC241A6F2}"/>
              </a:ext>
            </a:extLst>
          </p:cNvPr>
          <p:cNvSpPr/>
          <p:nvPr/>
        </p:nvSpPr>
        <p:spPr>
          <a:xfrm rot="16200000">
            <a:off x="4823884" y="988207"/>
            <a:ext cx="296331" cy="3272372"/>
          </a:xfrm>
          <a:prstGeom prst="leftBrace">
            <a:avLst>
              <a:gd name="adj1" fmla="val 42619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C4DEA4-8686-4C75-89AB-179A61DC5AF0}"/>
              </a:ext>
            </a:extLst>
          </p:cNvPr>
          <p:cNvCxnSpPr>
            <a:cxnSpLocks/>
          </p:cNvCxnSpPr>
          <p:nvPr/>
        </p:nvCxnSpPr>
        <p:spPr>
          <a:xfrm flipV="1">
            <a:off x="7741067" y="2620169"/>
            <a:ext cx="0" cy="4413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DB5ACA-FE1C-4214-8794-C95D0D71BC54}"/>
              </a:ext>
            </a:extLst>
          </p:cNvPr>
          <p:cNvCxnSpPr>
            <a:cxnSpLocks/>
          </p:cNvCxnSpPr>
          <p:nvPr/>
        </p:nvCxnSpPr>
        <p:spPr>
          <a:xfrm>
            <a:off x="4965697" y="3061490"/>
            <a:ext cx="277537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66B6F2-EDF5-425B-A2EE-1078F6E8CBF4}"/>
              </a:ext>
            </a:extLst>
          </p:cNvPr>
          <p:cNvCxnSpPr>
            <a:cxnSpLocks/>
          </p:cNvCxnSpPr>
          <p:nvPr/>
        </p:nvCxnSpPr>
        <p:spPr>
          <a:xfrm flipV="1">
            <a:off x="4965697" y="2843652"/>
            <a:ext cx="0" cy="2178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72342326-E501-4E78-807B-FEDBE7A824A4}"/>
              </a:ext>
            </a:extLst>
          </p:cNvPr>
          <p:cNvSpPr/>
          <p:nvPr/>
        </p:nvSpPr>
        <p:spPr>
          <a:xfrm rot="16200000">
            <a:off x="5399618" y="4165925"/>
            <a:ext cx="296331" cy="2798237"/>
          </a:xfrm>
          <a:prstGeom prst="leftBrace">
            <a:avLst>
              <a:gd name="adj1" fmla="val 42619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B59EE6-136F-47D6-AB6B-1810DCD56FF4}"/>
              </a:ext>
            </a:extLst>
          </p:cNvPr>
          <p:cNvCxnSpPr>
            <a:cxnSpLocks/>
          </p:cNvCxnSpPr>
          <p:nvPr/>
        </p:nvCxnSpPr>
        <p:spPr>
          <a:xfrm flipV="1">
            <a:off x="7496412" y="5560820"/>
            <a:ext cx="0" cy="4413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581E78-B182-45B3-8CD6-77A8DE236AFF}"/>
              </a:ext>
            </a:extLst>
          </p:cNvPr>
          <p:cNvCxnSpPr>
            <a:cxnSpLocks/>
          </p:cNvCxnSpPr>
          <p:nvPr/>
        </p:nvCxnSpPr>
        <p:spPr>
          <a:xfrm>
            <a:off x="5548276" y="6002141"/>
            <a:ext cx="194813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8F1A63-CA66-4BF2-A386-0686E4AFDF79}"/>
              </a:ext>
            </a:extLst>
          </p:cNvPr>
          <p:cNvCxnSpPr>
            <a:cxnSpLocks/>
          </p:cNvCxnSpPr>
          <p:nvPr/>
        </p:nvCxnSpPr>
        <p:spPr>
          <a:xfrm flipV="1">
            <a:off x="5548276" y="5784303"/>
            <a:ext cx="0" cy="2178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70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13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7D5F21-0404-47C8-A180-18DAA1B2AE88}"/>
                  </a:ext>
                </a:extLst>
              </p:cNvPr>
              <p:cNvSpPr txBox="1"/>
              <p:nvPr/>
            </p:nvSpPr>
            <p:spPr>
              <a:xfrm>
                <a:off x="687280" y="5339456"/>
                <a:ext cx="1066652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+mj-lt"/>
                  </a:rPr>
                  <a:t>Each word in a sentence is dependent to the past words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3200" dirty="0">
                  <a:latin typeface="+mj-lt"/>
                </a:endParaRPr>
              </a:p>
              <a:p>
                <a:pPr algn="ctr"/>
                <a:r>
                  <a:rPr lang="en-US" sz="3200" dirty="0">
                    <a:solidFill>
                      <a:srgbClr val="FF0000"/>
                    </a:solidFill>
                    <a:latin typeface="+mj-lt"/>
                  </a:rPr>
                  <a:t>Need memory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7D5F21-0404-47C8-A180-18DAA1B2A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0" y="5339456"/>
                <a:ext cx="10666520" cy="1077218"/>
              </a:xfrm>
              <a:prstGeom prst="rect">
                <a:avLst/>
              </a:prstGeom>
              <a:blipFill>
                <a:blip r:embed="rId4"/>
                <a:stretch>
                  <a:fillRect t="-6780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27681BD-C1A3-45F5-8A61-93BD62273A70}"/>
              </a:ext>
            </a:extLst>
          </p:cNvPr>
          <p:cNvSpPr txBox="1"/>
          <p:nvPr/>
        </p:nvSpPr>
        <p:spPr>
          <a:xfrm>
            <a:off x="4011819" y="4287509"/>
            <a:ext cx="416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Hello,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my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+mj-lt"/>
              </a:rPr>
              <a:t>name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+mj-lt"/>
              </a:rPr>
              <a:t>is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Jimin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86B9A-083B-45AC-AA13-21CC0C419F33}"/>
              </a:ext>
            </a:extLst>
          </p:cNvPr>
          <p:cNvSpPr txBox="1"/>
          <p:nvPr/>
        </p:nvSpPr>
        <p:spPr>
          <a:xfrm>
            <a:off x="3137634" y="2000735"/>
            <a:ext cx="58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안녕하세요</a:t>
            </a:r>
            <a:r>
              <a:rPr lang="en-US" altLang="ko-KR" sz="2800" dirty="0"/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제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rgbClr val="0070C0"/>
                </a:solidFill>
              </a:rPr>
              <a:t>이름</a:t>
            </a:r>
            <a:r>
              <a:rPr lang="ko-KR" altLang="en-US" sz="2800" dirty="0">
                <a:solidFill>
                  <a:srgbClr val="FFC000"/>
                </a:solidFill>
              </a:rPr>
              <a:t>은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rgbClr val="00B050"/>
                </a:solidFill>
              </a:rPr>
              <a:t>지민이에요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CCBB87-CEA1-4082-B3B8-1F38F3647798}"/>
              </a:ext>
            </a:extLst>
          </p:cNvPr>
          <p:cNvSpPr txBox="1"/>
          <p:nvPr/>
        </p:nvSpPr>
        <p:spPr>
          <a:xfrm>
            <a:off x="887656" y="1961490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Korean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67FA3-A354-4050-ACA3-6A54C1248C9F}"/>
              </a:ext>
            </a:extLst>
          </p:cNvPr>
          <p:cNvSpPr txBox="1"/>
          <p:nvPr/>
        </p:nvSpPr>
        <p:spPr>
          <a:xfrm>
            <a:off x="887656" y="4287508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48660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14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BA2C9-F3C9-4969-97D9-73ED6591EEC9}"/>
              </a:ext>
            </a:extLst>
          </p:cNvPr>
          <p:cNvSpPr txBox="1"/>
          <p:nvPr/>
        </p:nvSpPr>
        <p:spPr>
          <a:xfrm>
            <a:off x="2469693" y="4470685"/>
            <a:ext cx="893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Hello, my name is Jimin, and I like videogames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05CA6-0345-45AD-B22E-009256B6EBEC}"/>
              </a:ext>
            </a:extLst>
          </p:cNvPr>
          <p:cNvSpPr txBox="1"/>
          <p:nvPr/>
        </p:nvSpPr>
        <p:spPr>
          <a:xfrm>
            <a:off x="2742903" y="2206222"/>
            <a:ext cx="813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안녕하세요</a:t>
            </a:r>
            <a:r>
              <a:rPr lang="en-US" altLang="ko-KR" sz="2000" dirty="0"/>
              <a:t>, </a:t>
            </a:r>
            <a:r>
              <a:rPr lang="ko-KR" altLang="en-US" sz="2000" dirty="0"/>
              <a:t>제 이름은 지민이에요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저는 비디오게임을 좋아해요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C8FA9-ED85-4E71-A2EC-A2E3F832C7EC}"/>
              </a:ext>
            </a:extLst>
          </p:cNvPr>
          <p:cNvSpPr txBox="1"/>
          <p:nvPr/>
        </p:nvSpPr>
        <p:spPr>
          <a:xfrm>
            <a:off x="756388" y="5747566"/>
            <a:ext cx="1066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A</a:t>
            </a:r>
            <a:r>
              <a:rPr lang="ko-KR" altLang="en-US" sz="3200" dirty="0">
                <a:latin typeface="+mj-lt"/>
              </a:rPr>
              <a:t> </a:t>
            </a:r>
            <a:r>
              <a:rPr lang="en-US" altLang="ko-KR" sz="3200" dirty="0">
                <a:latin typeface="+mj-lt"/>
              </a:rPr>
              <a:t>sentence</a:t>
            </a:r>
            <a:r>
              <a:rPr lang="ko-KR" altLang="en-US" sz="3200" dirty="0">
                <a:latin typeface="+mj-lt"/>
              </a:rPr>
              <a:t> </a:t>
            </a:r>
            <a:r>
              <a:rPr lang="en-US" altLang="ko-KR" sz="3200" dirty="0">
                <a:latin typeface="+mj-lt"/>
              </a:rPr>
              <a:t>(input) could have </a:t>
            </a:r>
            <a:r>
              <a:rPr lang="en-US" altLang="ko-KR" sz="3200" dirty="0"/>
              <a:t>different sizes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B5386-53DF-48F4-94AA-2ABDAE8DA587}"/>
              </a:ext>
            </a:extLst>
          </p:cNvPr>
          <p:cNvSpPr txBox="1"/>
          <p:nvPr/>
        </p:nvSpPr>
        <p:spPr>
          <a:xfrm>
            <a:off x="887656" y="2113890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Korean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27C07D-52E0-4705-AF43-21BC83D04903}"/>
              </a:ext>
            </a:extLst>
          </p:cNvPr>
          <p:cNvSpPr txBox="1"/>
          <p:nvPr/>
        </p:nvSpPr>
        <p:spPr>
          <a:xfrm>
            <a:off x="887656" y="4439908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22210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15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E1888-70E3-4FE7-930A-DA4F4F7F7603}"/>
              </a:ext>
            </a:extLst>
          </p:cNvPr>
          <p:cNvSpPr txBox="1"/>
          <p:nvPr/>
        </p:nvSpPr>
        <p:spPr>
          <a:xfrm>
            <a:off x="1629218" y="1157067"/>
            <a:ext cx="893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need a neural network architecture that can handle:</a:t>
            </a:r>
          </a:p>
        </p:txBody>
      </p:sp>
    </p:spTree>
    <p:extLst>
      <p:ext uri="{BB962C8B-B14F-4D97-AF65-F5344CB8AC3E}">
        <p14:creationId xmlns:p14="http://schemas.microsoft.com/office/powerpoint/2010/main" val="242793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16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390BF-08C4-46EB-B43F-97D7F1A15201}"/>
              </a:ext>
            </a:extLst>
          </p:cNvPr>
          <p:cNvSpPr txBox="1"/>
          <p:nvPr/>
        </p:nvSpPr>
        <p:spPr>
          <a:xfrm>
            <a:off x="1629218" y="1157067"/>
            <a:ext cx="8933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need a neural network architecture that can handle: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order</a:t>
            </a:r>
          </a:p>
        </p:txBody>
      </p:sp>
    </p:spTree>
    <p:extLst>
      <p:ext uri="{BB962C8B-B14F-4D97-AF65-F5344CB8AC3E}">
        <p14:creationId xmlns:p14="http://schemas.microsoft.com/office/powerpoint/2010/main" val="170721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17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9A155-DA09-4DD3-9662-A7A14253FE78}"/>
              </a:ext>
            </a:extLst>
          </p:cNvPr>
          <p:cNvSpPr txBox="1"/>
          <p:nvPr/>
        </p:nvSpPr>
        <p:spPr>
          <a:xfrm>
            <a:off x="1629218" y="1157067"/>
            <a:ext cx="89335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need a neural network architecture that can handle: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Temporal dependencies</a:t>
            </a:r>
          </a:p>
        </p:txBody>
      </p:sp>
    </p:spTree>
    <p:extLst>
      <p:ext uri="{BB962C8B-B14F-4D97-AF65-F5344CB8AC3E}">
        <p14:creationId xmlns:p14="http://schemas.microsoft.com/office/powerpoint/2010/main" val="3846054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F886F-A56E-4C4A-A972-4D92A3A1581E}"/>
              </a:ext>
            </a:extLst>
          </p:cNvPr>
          <p:cNvSpPr txBox="1"/>
          <p:nvPr/>
        </p:nvSpPr>
        <p:spPr>
          <a:xfrm>
            <a:off x="1629218" y="1157067"/>
            <a:ext cx="89335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need a neural network architecture that can handle: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Temporal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Variable input sizes</a:t>
            </a:r>
          </a:p>
        </p:txBody>
      </p:sp>
    </p:spTree>
    <p:extLst>
      <p:ext uri="{BB962C8B-B14F-4D97-AF65-F5344CB8AC3E}">
        <p14:creationId xmlns:p14="http://schemas.microsoft.com/office/powerpoint/2010/main" val="3599760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19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67042E-828E-466B-B5FD-4252A548C9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513703" y="3405676"/>
            <a:ext cx="3456192" cy="2948453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B81E222A-C169-483C-9D92-A12680DA66C1}"/>
              </a:ext>
            </a:extLst>
          </p:cNvPr>
          <p:cNvSpPr>
            <a:spLocks noChangeAspect="1"/>
          </p:cNvSpPr>
          <p:nvPr/>
        </p:nvSpPr>
        <p:spPr>
          <a:xfrm rot="16926908">
            <a:off x="5375112" y="4578121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7414D1B-517B-4B88-93FF-8F85D2B35E25}"/>
              </a:ext>
            </a:extLst>
          </p:cNvPr>
          <p:cNvSpPr>
            <a:spLocks noChangeAspect="1"/>
          </p:cNvSpPr>
          <p:nvPr/>
        </p:nvSpPr>
        <p:spPr>
          <a:xfrm rot="16926908">
            <a:off x="4822662" y="4578123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4F84B02-4885-4ED7-AAEB-14D81A5E4F98}"/>
              </a:ext>
            </a:extLst>
          </p:cNvPr>
          <p:cNvSpPr>
            <a:spLocks noChangeAspect="1"/>
          </p:cNvSpPr>
          <p:nvPr/>
        </p:nvSpPr>
        <p:spPr>
          <a:xfrm rot="16926908">
            <a:off x="4270213" y="4578121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59ED108-73AE-4EB3-A439-7CDBBC1665DD}"/>
              </a:ext>
            </a:extLst>
          </p:cNvPr>
          <p:cNvSpPr>
            <a:spLocks noChangeAspect="1"/>
          </p:cNvSpPr>
          <p:nvPr/>
        </p:nvSpPr>
        <p:spPr>
          <a:xfrm rot="16926908">
            <a:off x="3717763" y="4578123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F05F43-F43A-41D2-A853-2C7594C0EB28}"/>
              </a:ext>
            </a:extLst>
          </p:cNvPr>
          <p:cNvSpPr>
            <a:spLocks noChangeAspect="1"/>
          </p:cNvSpPr>
          <p:nvPr/>
        </p:nvSpPr>
        <p:spPr>
          <a:xfrm rot="16926908">
            <a:off x="3165314" y="4578122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D99CE-473C-4FC4-B63C-5FF6E9380FBE}"/>
              </a:ext>
            </a:extLst>
          </p:cNvPr>
          <p:cNvSpPr txBox="1"/>
          <p:nvPr/>
        </p:nvSpPr>
        <p:spPr>
          <a:xfrm>
            <a:off x="5945518" y="4429103"/>
            <a:ext cx="4575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Recurrent Neural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578F5-5123-4C2D-B192-9890710F5168}"/>
              </a:ext>
            </a:extLst>
          </p:cNvPr>
          <p:cNvSpPr txBox="1"/>
          <p:nvPr/>
        </p:nvSpPr>
        <p:spPr>
          <a:xfrm>
            <a:off x="1741424" y="3247827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A2D1D1-CB15-4608-ACF0-BD36E93BCAD9}"/>
              </a:ext>
            </a:extLst>
          </p:cNvPr>
          <p:cNvSpPr txBox="1"/>
          <p:nvPr/>
        </p:nvSpPr>
        <p:spPr>
          <a:xfrm>
            <a:off x="1741424" y="4593115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Hidden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09B84F-D4C7-46CF-BA63-E8951E0FEF6D}"/>
              </a:ext>
            </a:extLst>
          </p:cNvPr>
          <p:cNvSpPr txBox="1"/>
          <p:nvPr/>
        </p:nvSpPr>
        <p:spPr>
          <a:xfrm>
            <a:off x="1741423" y="5926820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Input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DA434-4888-4D02-8FA8-3337A35DE82B}"/>
              </a:ext>
            </a:extLst>
          </p:cNvPr>
          <p:cNvSpPr txBox="1"/>
          <p:nvPr/>
        </p:nvSpPr>
        <p:spPr>
          <a:xfrm>
            <a:off x="1629218" y="1157067"/>
            <a:ext cx="89335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need a neural network architecture that can handle: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Temporal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Variable input sizes</a:t>
            </a:r>
          </a:p>
        </p:txBody>
      </p:sp>
    </p:spTree>
    <p:extLst>
      <p:ext uri="{BB962C8B-B14F-4D97-AF65-F5344CB8AC3E}">
        <p14:creationId xmlns:p14="http://schemas.microsoft.com/office/powerpoint/2010/main" val="382786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5BCF5-56EA-4742-96B6-3EAF922E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87"/>
            <a:ext cx="10515600" cy="973393"/>
          </a:xfrm>
        </p:spPr>
        <p:txBody>
          <a:bodyPr>
            <a:normAutofit/>
          </a:bodyPr>
          <a:lstStyle/>
          <a:p>
            <a:pPr algn="ctr"/>
            <a:r>
              <a:rPr lang="en-US" spc="1000" dirty="0">
                <a:solidFill>
                  <a:srgbClr val="FF0000"/>
                </a:solidFill>
                <a:latin typeface="Abadi Extra Light" panose="020B0204020104020204" pitchFamily="34" charset="0"/>
              </a:rPr>
              <a:t>OUTLINE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18F4A6E-3D13-4059-BB39-01C84981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14D5E-8931-4BD9-A6C3-7B786B7D1EA4}"/>
              </a:ext>
            </a:extLst>
          </p:cNvPr>
          <p:cNvSpPr txBox="1"/>
          <p:nvPr/>
        </p:nvSpPr>
        <p:spPr>
          <a:xfrm>
            <a:off x="435280" y="1149380"/>
            <a:ext cx="5796189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Part 1: Introduction to RNNs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Why do we need RNNs?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RNN Architecture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RNN in </a:t>
            </a:r>
            <a:r>
              <a:rPr lang="en-US" sz="2000" dirty="0" err="1">
                <a:latin typeface="+mj-lt"/>
              </a:rPr>
              <a:t>PyTorch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Embedding and Decoder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000" dirty="0"/>
              <a:t>Part 2: Training RNNs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Backpropagation in RNNs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Vanishing/Exploding Gradient Problem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Training with Teacher Forcing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47967-658E-4A46-A0CD-7FBEDB1D274E}"/>
              </a:ext>
            </a:extLst>
          </p:cNvPr>
          <p:cNvSpPr txBox="1"/>
          <p:nvPr/>
        </p:nvSpPr>
        <p:spPr>
          <a:xfrm>
            <a:off x="6141431" y="1149380"/>
            <a:ext cx="5837539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Part 3: Gated RNNs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LSTM and GRU</a:t>
            </a:r>
            <a:br>
              <a:rPr lang="en-US" sz="2000" dirty="0">
                <a:latin typeface="+mj-lt"/>
              </a:rPr>
            </a:b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Part 4: RNN Problem Types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RNN Configurations</a:t>
            </a:r>
            <a:br>
              <a:rPr lang="en-US" sz="2000" dirty="0">
                <a:latin typeface="+mj-lt"/>
              </a:rPr>
            </a:b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Part 5: RNN Implementation in </a:t>
            </a:r>
            <a:r>
              <a:rPr lang="en-US" sz="2000" dirty="0" err="1"/>
              <a:t>PyTorch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Character Level Generation Shakespeare Dataset 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FF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Lab Assignment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Create Arthur Conan Doyle 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A31AA5-8800-43CA-A41A-FBD5476E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9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20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RNN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5B79A-656F-448B-81AF-648E83F8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455370" y="2209985"/>
            <a:ext cx="3456192" cy="2948453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D94F6500-44F8-420D-B4A7-D15A45A47B83}"/>
              </a:ext>
            </a:extLst>
          </p:cNvPr>
          <p:cNvSpPr>
            <a:spLocks noChangeAspect="1"/>
          </p:cNvSpPr>
          <p:nvPr/>
        </p:nvSpPr>
        <p:spPr>
          <a:xfrm rot="16926908">
            <a:off x="4316779" y="3382430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A0DF05B6-BA68-4227-A428-E1EA08FC6625}"/>
              </a:ext>
            </a:extLst>
          </p:cNvPr>
          <p:cNvSpPr>
            <a:spLocks noChangeAspect="1"/>
          </p:cNvSpPr>
          <p:nvPr/>
        </p:nvSpPr>
        <p:spPr>
          <a:xfrm rot="16926908">
            <a:off x="3764329" y="3382432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B191157C-AA41-4629-8BBC-9549EA917F97}"/>
              </a:ext>
            </a:extLst>
          </p:cNvPr>
          <p:cNvSpPr>
            <a:spLocks noChangeAspect="1"/>
          </p:cNvSpPr>
          <p:nvPr/>
        </p:nvSpPr>
        <p:spPr>
          <a:xfrm rot="16926908">
            <a:off x="3211880" y="3382430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D59F07A-BCD0-4066-8464-01A88BC03343}"/>
              </a:ext>
            </a:extLst>
          </p:cNvPr>
          <p:cNvSpPr>
            <a:spLocks noChangeAspect="1"/>
          </p:cNvSpPr>
          <p:nvPr/>
        </p:nvSpPr>
        <p:spPr>
          <a:xfrm rot="16926908">
            <a:off x="2659430" y="3382432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BA4F80-340D-4573-BD6F-DB845631A6B8}"/>
              </a:ext>
            </a:extLst>
          </p:cNvPr>
          <p:cNvSpPr>
            <a:spLocks noChangeAspect="1"/>
          </p:cNvSpPr>
          <p:nvPr/>
        </p:nvSpPr>
        <p:spPr>
          <a:xfrm rot="16926908">
            <a:off x="2106981" y="3382431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859CD-3D83-462F-B47F-742396D9395E}"/>
              </a:ext>
            </a:extLst>
          </p:cNvPr>
          <p:cNvSpPr txBox="1"/>
          <p:nvPr/>
        </p:nvSpPr>
        <p:spPr>
          <a:xfrm>
            <a:off x="683091" y="2052136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116B3-212F-4AA9-932D-8CD8CC75BD22}"/>
              </a:ext>
            </a:extLst>
          </p:cNvPr>
          <p:cNvSpPr txBox="1"/>
          <p:nvPr/>
        </p:nvSpPr>
        <p:spPr>
          <a:xfrm>
            <a:off x="683091" y="3349299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Hidden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B56C5-1B33-47FE-9813-3090DE70483C}"/>
              </a:ext>
            </a:extLst>
          </p:cNvPr>
          <p:cNvSpPr txBox="1"/>
          <p:nvPr/>
        </p:nvSpPr>
        <p:spPr>
          <a:xfrm>
            <a:off x="683090" y="4731129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Input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31B958-7299-4813-A117-C1A980E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95" y="2944246"/>
            <a:ext cx="5152484" cy="13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AFC727-BF33-40CF-B84E-9232AE82E537}"/>
              </a:ext>
            </a:extLst>
          </p:cNvPr>
          <p:cNvCxnSpPr>
            <a:cxnSpLocks/>
          </p:cNvCxnSpPr>
          <p:nvPr/>
        </p:nvCxnSpPr>
        <p:spPr>
          <a:xfrm>
            <a:off x="4898071" y="3621180"/>
            <a:ext cx="8770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AA6718-DA74-48C7-9205-EE3F904BB3C1}"/>
              </a:ext>
            </a:extLst>
          </p:cNvPr>
          <p:cNvSpPr txBox="1"/>
          <p:nvPr/>
        </p:nvSpPr>
        <p:spPr>
          <a:xfrm>
            <a:off x="7875919" y="4731129"/>
            <a:ext cx="260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Unfold in Time</a:t>
            </a:r>
          </a:p>
        </p:txBody>
      </p:sp>
    </p:spTree>
    <p:extLst>
      <p:ext uri="{BB962C8B-B14F-4D97-AF65-F5344CB8AC3E}">
        <p14:creationId xmlns:p14="http://schemas.microsoft.com/office/powerpoint/2010/main" val="1942471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21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RNN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5B79A-656F-448B-81AF-648E83F8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455370" y="2209985"/>
            <a:ext cx="3456192" cy="2948453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D94F6500-44F8-420D-B4A7-D15A45A47B83}"/>
              </a:ext>
            </a:extLst>
          </p:cNvPr>
          <p:cNvSpPr>
            <a:spLocks noChangeAspect="1"/>
          </p:cNvSpPr>
          <p:nvPr/>
        </p:nvSpPr>
        <p:spPr>
          <a:xfrm rot="16926908">
            <a:off x="4316779" y="3382430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A0DF05B6-BA68-4227-A428-E1EA08FC6625}"/>
              </a:ext>
            </a:extLst>
          </p:cNvPr>
          <p:cNvSpPr>
            <a:spLocks noChangeAspect="1"/>
          </p:cNvSpPr>
          <p:nvPr/>
        </p:nvSpPr>
        <p:spPr>
          <a:xfrm rot="16926908">
            <a:off x="3764329" y="3382432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B191157C-AA41-4629-8BBC-9549EA917F97}"/>
              </a:ext>
            </a:extLst>
          </p:cNvPr>
          <p:cNvSpPr>
            <a:spLocks noChangeAspect="1"/>
          </p:cNvSpPr>
          <p:nvPr/>
        </p:nvSpPr>
        <p:spPr>
          <a:xfrm rot="16926908">
            <a:off x="3211880" y="3382430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D59F07A-BCD0-4066-8464-01A88BC03343}"/>
              </a:ext>
            </a:extLst>
          </p:cNvPr>
          <p:cNvSpPr>
            <a:spLocks noChangeAspect="1"/>
          </p:cNvSpPr>
          <p:nvPr/>
        </p:nvSpPr>
        <p:spPr>
          <a:xfrm rot="16926908">
            <a:off x="2659430" y="3382432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BA4F80-340D-4573-BD6F-DB845631A6B8}"/>
              </a:ext>
            </a:extLst>
          </p:cNvPr>
          <p:cNvSpPr>
            <a:spLocks noChangeAspect="1"/>
          </p:cNvSpPr>
          <p:nvPr/>
        </p:nvSpPr>
        <p:spPr>
          <a:xfrm rot="16926908">
            <a:off x="2106981" y="3382431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859CD-3D83-462F-B47F-742396D9395E}"/>
              </a:ext>
            </a:extLst>
          </p:cNvPr>
          <p:cNvSpPr txBox="1"/>
          <p:nvPr/>
        </p:nvSpPr>
        <p:spPr>
          <a:xfrm>
            <a:off x="683091" y="2052136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116B3-212F-4AA9-932D-8CD8CC75BD22}"/>
              </a:ext>
            </a:extLst>
          </p:cNvPr>
          <p:cNvSpPr txBox="1"/>
          <p:nvPr/>
        </p:nvSpPr>
        <p:spPr>
          <a:xfrm>
            <a:off x="683091" y="3349299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Hidden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B56C5-1B33-47FE-9813-3090DE70483C}"/>
              </a:ext>
            </a:extLst>
          </p:cNvPr>
          <p:cNvSpPr txBox="1"/>
          <p:nvPr/>
        </p:nvSpPr>
        <p:spPr>
          <a:xfrm>
            <a:off x="683090" y="4731129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AFC727-BF33-40CF-B84E-9232AE82E537}"/>
              </a:ext>
            </a:extLst>
          </p:cNvPr>
          <p:cNvCxnSpPr>
            <a:cxnSpLocks/>
          </p:cNvCxnSpPr>
          <p:nvPr/>
        </p:nvCxnSpPr>
        <p:spPr>
          <a:xfrm>
            <a:off x="4898071" y="3621180"/>
            <a:ext cx="8770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AA6718-DA74-48C7-9205-EE3F904BB3C1}"/>
              </a:ext>
            </a:extLst>
          </p:cNvPr>
          <p:cNvSpPr txBox="1"/>
          <p:nvPr/>
        </p:nvSpPr>
        <p:spPr>
          <a:xfrm>
            <a:off x="7875919" y="4731129"/>
            <a:ext cx="260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Unfold in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342B9-9339-66EA-B303-05021A6F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52136"/>
            <a:ext cx="56483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08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22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RNN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5B79A-656F-448B-81AF-648E83F8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455370" y="2209985"/>
            <a:ext cx="3456192" cy="2948453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D94F6500-44F8-420D-B4A7-D15A45A47B83}"/>
              </a:ext>
            </a:extLst>
          </p:cNvPr>
          <p:cNvSpPr>
            <a:spLocks noChangeAspect="1"/>
          </p:cNvSpPr>
          <p:nvPr/>
        </p:nvSpPr>
        <p:spPr>
          <a:xfrm rot="16926908">
            <a:off x="4316779" y="3382430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A0DF05B6-BA68-4227-A428-E1EA08FC6625}"/>
              </a:ext>
            </a:extLst>
          </p:cNvPr>
          <p:cNvSpPr>
            <a:spLocks noChangeAspect="1"/>
          </p:cNvSpPr>
          <p:nvPr/>
        </p:nvSpPr>
        <p:spPr>
          <a:xfrm rot="16926908">
            <a:off x="3764329" y="3382432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B191157C-AA41-4629-8BBC-9549EA917F97}"/>
              </a:ext>
            </a:extLst>
          </p:cNvPr>
          <p:cNvSpPr>
            <a:spLocks noChangeAspect="1"/>
          </p:cNvSpPr>
          <p:nvPr/>
        </p:nvSpPr>
        <p:spPr>
          <a:xfrm rot="16926908">
            <a:off x="3211880" y="3382430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D59F07A-BCD0-4066-8464-01A88BC03343}"/>
              </a:ext>
            </a:extLst>
          </p:cNvPr>
          <p:cNvSpPr>
            <a:spLocks noChangeAspect="1"/>
          </p:cNvSpPr>
          <p:nvPr/>
        </p:nvSpPr>
        <p:spPr>
          <a:xfrm rot="16926908">
            <a:off x="2659430" y="3382432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BA4F80-340D-4573-BD6F-DB845631A6B8}"/>
              </a:ext>
            </a:extLst>
          </p:cNvPr>
          <p:cNvSpPr>
            <a:spLocks noChangeAspect="1"/>
          </p:cNvSpPr>
          <p:nvPr/>
        </p:nvSpPr>
        <p:spPr>
          <a:xfrm rot="16926908">
            <a:off x="2106981" y="3382431"/>
            <a:ext cx="286570" cy="286741"/>
          </a:xfrm>
          <a:prstGeom prst="arc">
            <a:avLst>
              <a:gd name="adj1" fmla="val 16200000"/>
              <a:gd name="adj2" fmla="val 10497453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859CD-3D83-462F-B47F-742396D9395E}"/>
              </a:ext>
            </a:extLst>
          </p:cNvPr>
          <p:cNvSpPr txBox="1"/>
          <p:nvPr/>
        </p:nvSpPr>
        <p:spPr>
          <a:xfrm>
            <a:off x="683091" y="2052136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116B3-212F-4AA9-932D-8CD8CC75BD22}"/>
              </a:ext>
            </a:extLst>
          </p:cNvPr>
          <p:cNvSpPr txBox="1"/>
          <p:nvPr/>
        </p:nvSpPr>
        <p:spPr>
          <a:xfrm>
            <a:off x="683091" y="3349299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Hidden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B56C5-1B33-47FE-9813-3090DE70483C}"/>
              </a:ext>
            </a:extLst>
          </p:cNvPr>
          <p:cNvSpPr txBox="1"/>
          <p:nvPr/>
        </p:nvSpPr>
        <p:spPr>
          <a:xfrm>
            <a:off x="683090" y="4731129"/>
            <a:ext cx="127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AFC727-BF33-40CF-B84E-9232AE82E537}"/>
              </a:ext>
            </a:extLst>
          </p:cNvPr>
          <p:cNvCxnSpPr>
            <a:cxnSpLocks/>
          </p:cNvCxnSpPr>
          <p:nvPr/>
        </p:nvCxnSpPr>
        <p:spPr>
          <a:xfrm>
            <a:off x="4898071" y="3621180"/>
            <a:ext cx="8770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AA6718-DA74-48C7-9205-EE3F904BB3C1}"/>
              </a:ext>
            </a:extLst>
          </p:cNvPr>
          <p:cNvSpPr txBox="1"/>
          <p:nvPr/>
        </p:nvSpPr>
        <p:spPr>
          <a:xfrm>
            <a:off x="7875919" y="3486529"/>
            <a:ext cx="260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Unfold in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D453FA-3007-598A-5C99-70BC28817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08" y="4479971"/>
            <a:ext cx="3398837" cy="152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2B36E0-AA7C-EE4B-88BF-9BE63A2B9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214" y="1397531"/>
            <a:ext cx="4645025" cy="19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816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Brain is Highly Recurrent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4E0790-5285-4AA8-A5E8-CBE47B1F1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" b="2890"/>
          <a:stretch/>
        </p:blipFill>
        <p:spPr bwMode="auto">
          <a:xfrm>
            <a:off x="837846" y="1193217"/>
            <a:ext cx="4019551" cy="498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A5B0C39B-0000-4F70-8C17-7463BCDC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650" y="2644334"/>
            <a:ext cx="6481234" cy="2079757"/>
          </a:xfrm>
        </p:spPr>
        <p:txBody>
          <a:bodyPr>
            <a:noAutofit/>
          </a:bodyPr>
          <a:lstStyle/>
          <a:p>
            <a:r>
              <a:rPr lang="en-US" sz="2800" b="0" i="0" dirty="0">
                <a:solidFill>
                  <a:srgbClr val="2D3B45"/>
                </a:solidFill>
                <a:effectLst/>
              </a:rPr>
              <a:t>Neurons themselves have continuous voltage dynamics</a:t>
            </a:r>
            <a:br>
              <a:rPr lang="en-US" sz="2800" dirty="0">
                <a:solidFill>
                  <a:srgbClr val="2D3B45"/>
                </a:solidFill>
              </a:rPr>
            </a:br>
            <a:br>
              <a:rPr lang="en-US" sz="2800" dirty="0">
                <a:solidFill>
                  <a:srgbClr val="2D3B45"/>
                </a:solidFill>
              </a:rPr>
            </a:br>
            <a:r>
              <a:rPr lang="en-US" sz="2800" b="0" i="0" dirty="0">
                <a:solidFill>
                  <a:srgbClr val="2D3B45"/>
                </a:solidFill>
                <a:effectLst/>
              </a:rPr>
              <a:t>Different parts of brain exchange information </a:t>
            </a:r>
            <a:r>
              <a:rPr lang="en-US" sz="2800" dirty="0">
                <a:solidFill>
                  <a:srgbClr val="2D3B45"/>
                </a:solidFill>
              </a:rPr>
              <a:t>both forward and backward</a:t>
            </a:r>
            <a:r>
              <a:rPr lang="en-US" sz="2800" b="0" i="0" dirty="0">
                <a:solidFill>
                  <a:srgbClr val="2D3B45"/>
                </a:solidFill>
                <a:effectLst/>
              </a:rPr>
              <a:t>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1433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24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Brain is Highly Recurrent</a:t>
            </a:r>
          </a:p>
        </p:txBody>
      </p:sp>
      <p:pic>
        <p:nvPicPr>
          <p:cNvPr id="10242" name="Picture 2" descr="Neurons firing as the mouse watches the film &quot;Touch Of Evil.&quot;">
            <a:extLst>
              <a:ext uri="{FF2B5EF4-FFF2-40B4-BE49-F238E27FC236}">
                <a16:creationId xmlns:a16="http://schemas.microsoft.com/office/drawing/2014/main" id="{D90B5ADF-8EF3-4DB1-838F-F26D37631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90" y="1625596"/>
            <a:ext cx="7558619" cy="424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29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25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RNN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BAC583-6AFD-4B58-9382-34CF8B57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675" y="1513484"/>
            <a:ext cx="6800649" cy="383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88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26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RNN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BA2C9-F3C9-4969-97D9-73ED6591EEC9}"/>
              </a:ext>
            </a:extLst>
          </p:cNvPr>
          <p:cNvSpPr txBox="1"/>
          <p:nvPr/>
        </p:nvSpPr>
        <p:spPr>
          <a:xfrm>
            <a:off x="3054529" y="4785429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05CA6-0345-45AD-B22E-009256B6EBEC}"/>
              </a:ext>
            </a:extLst>
          </p:cNvPr>
          <p:cNvSpPr txBox="1"/>
          <p:nvPr/>
        </p:nvSpPr>
        <p:spPr>
          <a:xfrm>
            <a:off x="2594842" y="2360678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2C57A-B7D2-4B8E-8FD4-B24F3AA637E7}"/>
              </a:ext>
            </a:extLst>
          </p:cNvPr>
          <p:cNvSpPr/>
          <p:nvPr/>
        </p:nvSpPr>
        <p:spPr>
          <a:xfrm>
            <a:off x="2957213" y="366757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2B47C9-71F3-455B-B02F-9D60B1E11EE1}"/>
              </a:ext>
            </a:extLst>
          </p:cNvPr>
          <p:cNvCxnSpPr>
            <a:cxnSpLocks/>
          </p:cNvCxnSpPr>
          <p:nvPr/>
        </p:nvCxnSpPr>
        <p:spPr>
          <a:xfrm flipV="1">
            <a:off x="3558792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F897A7-9406-4F96-AD1D-E6676A0E8CC2}"/>
              </a:ext>
            </a:extLst>
          </p:cNvPr>
          <p:cNvCxnSpPr>
            <a:cxnSpLocks/>
          </p:cNvCxnSpPr>
          <p:nvPr/>
        </p:nvCxnSpPr>
        <p:spPr>
          <a:xfrm flipV="1">
            <a:off x="3558792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151C38-5324-4503-82AE-60EDCB74E110}"/>
              </a:ext>
            </a:extLst>
          </p:cNvPr>
          <p:cNvSpPr txBox="1"/>
          <p:nvPr/>
        </p:nvSpPr>
        <p:spPr>
          <a:xfrm>
            <a:off x="1010743" y="477542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input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D7C0EA-E4BB-4506-9663-65A5F8F5F89A}"/>
              </a:ext>
            </a:extLst>
          </p:cNvPr>
          <p:cNvSpPr txBox="1"/>
          <p:nvPr/>
        </p:nvSpPr>
        <p:spPr>
          <a:xfrm>
            <a:off x="874821" y="3525910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hidden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81CFB8-3823-401D-9E3C-45DE0BB6045E}"/>
              </a:ext>
            </a:extLst>
          </p:cNvPr>
          <p:cNvSpPr txBox="1"/>
          <p:nvPr/>
        </p:nvSpPr>
        <p:spPr>
          <a:xfrm>
            <a:off x="874821" y="2269864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09888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27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RNN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BA2C9-F3C9-4969-97D9-73ED6591EEC9}"/>
              </a:ext>
            </a:extLst>
          </p:cNvPr>
          <p:cNvSpPr txBox="1"/>
          <p:nvPr/>
        </p:nvSpPr>
        <p:spPr>
          <a:xfrm>
            <a:off x="3054529" y="4785429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05CA6-0345-45AD-B22E-009256B6EBEC}"/>
              </a:ext>
            </a:extLst>
          </p:cNvPr>
          <p:cNvSpPr txBox="1"/>
          <p:nvPr/>
        </p:nvSpPr>
        <p:spPr>
          <a:xfrm>
            <a:off x="2594842" y="2360678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2C57A-B7D2-4B8E-8FD4-B24F3AA637E7}"/>
              </a:ext>
            </a:extLst>
          </p:cNvPr>
          <p:cNvSpPr/>
          <p:nvPr/>
        </p:nvSpPr>
        <p:spPr>
          <a:xfrm>
            <a:off x="2957213" y="366757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97135C-7766-4225-A518-B4875F9D0ED6}"/>
              </a:ext>
            </a:extLst>
          </p:cNvPr>
          <p:cNvGrpSpPr/>
          <p:nvPr/>
        </p:nvGrpSpPr>
        <p:grpSpPr>
          <a:xfrm>
            <a:off x="4556675" y="3667574"/>
            <a:ext cx="1203158" cy="442762"/>
            <a:chOff x="3733708" y="3042694"/>
            <a:chExt cx="1203158" cy="4427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2CA1A4-1CAA-4629-8BBB-6428FE8725E9}"/>
                </a:ext>
              </a:extLst>
            </p:cNvPr>
            <p:cNvSpPr/>
            <p:nvPr/>
          </p:nvSpPr>
          <p:spPr>
            <a:xfrm>
              <a:off x="3733708" y="3042694"/>
              <a:ext cx="6858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43B6B7-C718-49EA-A31C-6CD153ED25CC}"/>
                </a:ext>
              </a:extLst>
            </p:cNvPr>
            <p:cNvSpPr/>
            <p:nvPr/>
          </p:nvSpPr>
          <p:spPr>
            <a:xfrm>
              <a:off x="4419600" y="3042694"/>
              <a:ext cx="51726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B12A21-0BDB-42B7-9A2E-31AB0AB159F2}"/>
              </a:ext>
            </a:extLst>
          </p:cNvPr>
          <p:cNvCxnSpPr>
            <a:cxnSpLocks/>
          </p:cNvCxnSpPr>
          <p:nvPr/>
        </p:nvCxnSpPr>
        <p:spPr>
          <a:xfrm>
            <a:off x="4198471" y="3892549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CCAF03-2C88-46D5-BD23-29F7CB524D52}"/>
              </a:ext>
            </a:extLst>
          </p:cNvPr>
          <p:cNvSpPr txBox="1"/>
          <p:nvPr/>
        </p:nvSpPr>
        <p:spPr>
          <a:xfrm>
            <a:off x="4770025" y="4785429"/>
            <a:ext cx="685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my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10B75-0E0D-4B78-AE1A-843408AC08B4}"/>
              </a:ext>
            </a:extLst>
          </p:cNvPr>
          <p:cNvSpPr txBox="1"/>
          <p:nvPr/>
        </p:nvSpPr>
        <p:spPr>
          <a:xfrm>
            <a:off x="4846535" y="2360678"/>
            <a:ext cx="58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</a:rPr>
              <a:t>제</a:t>
            </a:r>
            <a:endParaRPr lang="en-US" sz="2800" dirty="0">
              <a:solidFill>
                <a:srgbClr val="FFC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2B47C9-71F3-455B-B02F-9D60B1E11EE1}"/>
              </a:ext>
            </a:extLst>
          </p:cNvPr>
          <p:cNvCxnSpPr>
            <a:cxnSpLocks/>
          </p:cNvCxnSpPr>
          <p:nvPr/>
        </p:nvCxnSpPr>
        <p:spPr>
          <a:xfrm flipV="1">
            <a:off x="3558792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F897A7-9406-4F96-AD1D-E6676A0E8CC2}"/>
              </a:ext>
            </a:extLst>
          </p:cNvPr>
          <p:cNvCxnSpPr>
            <a:cxnSpLocks/>
          </p:cNvCxnSpPr>
          <p:nvPr/>
        </p:nvCxnSpPr>
        <p:spPr>
          <a:xfrm flipV="1">
            <a:off x="3558792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2E759D-3184-48D3-992D-E58534884294}"/>
              </a:ext>
            </a:extLst>
          </p:cNvPr>
          <p:cNvCxnSpPr>
            <a:cxnSpLocks/>
          </p:cNvCxnSpPr>
          <p:nvPr/>
        </p:nvCxnSpPr>
        <p:spPr>
          <a:xfrm flipV="1">
            <a:off x="5171129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37837C-40F3-4A1F-8C18-2BB792D2A8A9}"/>
              </a:ext>
            </a:extLst>
          </p:cNvPr>
          <p:cNvCxnSpPr>
            <a:cxnSpLocks/>
          </p:cNvCxnSpPr>
          <p:nvPr/>
        </p:nvCxnSpPr>
        <p:spPr>
          <a:xfrm flipV="1">
            <a:off x="5171129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151C38-5324-4503-82AE-60EDCB74E110}"/>
              </a:ext>
            </a:extLst>
          </p:cNvPr>
          <p:cNvSpPr txBox="1"/>
          <p:nvPr/>
        </p:nvSpPr>
        <p:spPr>
          <a:xfrm>
            <a:off x="1010743" y="477542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input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D7C0EA-E4BB-4506-9663-65A5F8F5F89A}"/>
              </a:ext>
            </a:extLst>
          </p:cNvPr>
          <p:cNvSpPr txBox="1"/>
          <p:nvPr/>
        </p:nvSpPr>
        <p:spPr>
          <a:xfrm>
            <a:off x="874821" y="3525910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hidden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81CFB8-3823-401D-9E3C-45DE0BB6045E}"/>
              </a:ext>
            </a:extLst>
          </p:cNvPr>
          <p:cNvSpPr txBox="1"/>
          <p:nvPr/>
        </p:nvSpPr>
        <p:spPr>
          <a:xfrm>
            <a:off x="874821" y="2269864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27941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28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RNN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BA2C9-F3C9-4969-97D9-73ED6591EEC9}"/>
              </a:ext>
            </a:extLst>
          </p:cNvPr>
          <p:cNvSpPr txBox="1"/>
          <p:nvPr/>
        </p:nvSpPr>
        <p:spPr>
          <a:xfrm>
            <a:off x="3054529" y="4785429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05CA6-0345-45AD-B22E-009256B6EBEC}"/>
              </a:ext>
            </a:extLst>
          </p:cNvPr>
          <p:cNvSpPr txBox="1"/>
          <p:nvPr/>
        </p:nvSpPr>
        <p:spPr>
          <a:xfrm>
            <a:off x="2594842" y="2360678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2C57A-B7D2-4B8E-8FD4-B24F3AA637E7}"/>
              </a:ext>
            </a:extLst>
          </p:cNvPr>
          <p:cNvSpPr/>
          <p:nvPr/>
        </p:nvSpPr>
        <p:spPr>
          <a:xfrm>
            <a:off x="2957213" y="366757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97135C-7766-4225-A518-B4875F9D0ED6}"/>
              </a:ext>
            </a:extLst>
          </p:cNvPr>
          <p:cNvGrpSpPr/>
          <p:nvPr/>
        </p:nvGrpSpPr>
        <p:grpSpPr>
          <a:xfrm>
            <a:off x="4556675" y="3667574"/>
            <a:ext cx="1203158" cy="442762"/>
            <a:chOff x="3733708" y="3042694"/>
            <a:chExt cx="1203158" cy="4427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2CA1A4-1CAA-4629-8BBB-6428FE8725E9}"/>
                </a:ext>
              </a:extLst>
            </p:cNvPr>
            <p:cNvSpPr/>
            <p:nvPr/>
          </p:nvSpPr>
          <p:spPr>
            <a:xfrm>
              <a:off x="3733708" y="3042694"/>
              <a:ext cx="6858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43B6B7-C718-49EA-A31C-6CD153ED25CC}"/>
                </a:ext>
              </a:extLst>
            </p:cNvPr>
            <p:cNvSpPr/>
            <p:nvPr/>
          </p:nvSpPr>
          <p:spPr>
            <a:xfrm>
              <a:off x="4419600" y="3042694"/>
              <a:ext cx="51726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F1566E-FFD7-4833-8AF8-759345B4D367}"/>
              </a:ext>
            </a:extLst>
          </p:cNvPr>
          <p:cNvGrpSpPr/>
          <p:nvPr/>
        </p:nvGrpSpPr>
        <p:grpSpPr>
          <a:xfrm>
            <a:off x="6156137" y="3667574"/>
            <a:ext cx="1203158" cy="442762"/>
            <a:chOff x="3733708" y="3593328"/>
            <a:chExt cx="1203158" cy="4427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464C3F-354A-4FDE-B862-5876524040E2}"/>
                </a:ext>
              </a:extLst>
            </p:cNvPr>
            <p:cNvSpPr/>
            <p:nvPr/>
          </p:nvSpPr>
          <p:spPr>
            <a:xfrm>
              <a:off x="3733708" y="3593328"/>
              <a:ext cx="359126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7D4418-F068-497B-8C4E-B979536E9954}"/>
                </a:ext>
              </a:extLst>
            </p:cNvPr>
            <p:cNvSpPr/>
            <p:nvPr/>
          </p:nvSpPr>
          <p:spPr>
            <a:xfrm>
              <a:off x="4104924" y="3593328"/>
              <a:ext cx="41627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302740-8762-451A-A639-86F39292EDC4}"/>
                </a:ext>
              </a:extLst>
            </p:cNvPr>
            <p:cNvSpPr/>
            <p:nvPr/>
          </p:nvSpPr>
          <p:spPr>
            <a:xfrm>
              <a:off x="4520590" y="3593328"/>
              <a:ext cx="416276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B12A21-0BDB-42B7-9A2E-31AB0AB159F2}"/>
              </a:ext>
            </a:extLst>
          </p:cNvPr>
          <p:cNvCxnSpPr>
            <a:cxnSpLocks/>
          </p:cNvCxnSpPr>
          <p:nvPr/>
        </p:nvCxnSpPr>
        <p:spPr>
          <a:xfrm>
            <a:off x="4198471" y="3892549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B8A041-79D6-40EB-84F4-67AC243857F9}"/>
              </a:ext>
            </a:extLst>
          </p:cNvPr>
          <p:cNvCxnSpPr>
            <a:cxnSpLocks/>
          </p:cNvCxnSpPr>
          <p:nvPr/>
        </p:nvCxnSpPr>
        <p:spPr>
          <a:xfrm>
            <a:off x="5805021" y="3892549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CCAF03-2C88-46D5-BD23-29F7CB524D52}"/>
              </a:ext>
            </a:extLst>
          </p:cNvPr>
          <p:cNvSpPr txBox="1"/>
          <p:nvPr/>
        </p:nvSpPr>
        <p:spPr>
          <a:xfrm>
            <a:off x="4770025" y="4785429"/>
            <a:ext cx="685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my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1CDFD1-4C70-4623-923F-2576536CF6A4}"/>
              </a:ext>
            </a:extLst>
          </p:cNvPr>
          <p:cNvSpPr txBox="1"/>
          <p:nvPr/>
        </p:nvSpPr>
        <p:spPr>
          <a:xfrm>
            <a:off x="6213888" y="4785429"/>
            <a:ext cx="1203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j-lt"/>
              </a:rPr>
              <a:t>name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10B75-0E0D-4B78-AE1A-843408AC08B4}"/>
              </a:ext>
            </a:extLst>
          </p:cNvPr>
          <p:cNvSpPr txBox="1"/>
          <p:nvPr/>
        </p:nvSpPr>
        <p:spPr>
          <a:xfrm>
            <a:off x="4846535" y="2360678"/>
            <a:ext cx="58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</a:rPr>
              <a:t>제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625B76-6AF3-49D7-B66D-1C765099A1C6}"/>
              </a:ext>
            </a:extLst>
          </p:cNvPr>
          <p:cNvSpPr txBox="1"/>
          <p:nvPr/>
        </p:nvSpPr>
        <p:spPr>
          <a:xfrm>
            <a:off x="6024705" y="2360678"/>
            <a:ext cx="133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70C0"/>
                </a:solidFill>
              </a:rPr>
              <a:t>이름</a:t>
            </a:r>
            <a:endParaRPr lang="en-US" sz="2800" dirty="0">
              <a:solidFill>
                <a:srgbClr val="FFC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2B47C9-71F3-455B-B02F-9D60B1E11EE1}"/>
              </a:ext>
            </a:extLst>
          </p:cNvPr>
          <p:cNvCxnSpPr>
            <a:cxnSpLocks/>
          </p:cNvCxnSpPr>
          <p:nvPr/>
        </p:nvCxnSpPr>
        <p:spPr>
          <a:xfrm flipV="1">
            <a:off x="3558792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F897A7-9406-4F96-AD1D-E6676A0E8CC2}"/>
              </a:ext>
            </a:extLst>
          </p:cNvPr>
          <p:cNvCxnSpPr>
            <a:cxnSpLocks/>
          </p:cNvCxnSpPr>
          <p:nvPr/>
        </p:nvCxnSpPr>
        <p:spPr>
          <a:xfrm flipV="1">
            <a:off x="3558792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2E759D-3184-48D3-992D-E58534884294}"/>
              </a:ext>
            </a:extLst>
          </p:cNvPr>
          <p:cNvCxnSpPr>
            <a:cxnSpLocks/>
          </p:cNvCxnSpPr>
          <p:nvPr/>
        </p:nvCxnSpPr>
        <p:spPr>
          <a:xfrm flipV="1">
            <a:off x="5171129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37837C-40F3-4A1F-8C18-2BB792D2A8A9}"/>
              </a:ext>
            </a:extLst>
          </p:cNvPr>
          <p:cNvCxnSpPr>
            <a:cxnSpLocks/>
          </p:cNvCxnSpPr>
          <p:nvPr/>
        </p:nvCxnSpPr>
        <p:spPr>
          <a:xfrm flipV="1">
            <a:off x="5171129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0E62587-FA8D-4AFA-A467-860C0EB9F25C}"/>
              </a:ext>
            </a:extLst>
          </p:cNvPr>
          <p:cNvCxnSpPr>
            <a:cxnSpLocks/>
          </p:cNvCxnSpPr>
          <p:nvPr/>
        </p:nvCxnSpPr>
        <p:spPr>
          <a:xfrm flipV="1">
            <a:off x="6684186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AB73F9-CD6C-4048-9546-42371800C7D7}"/>
              </a:ext>
            </a:extLst>
          </p:cNvPr>
          <p:cNvCxnSpPr>
            <a:cxnSpLocks/>
          </p:cNvCxnSpPr>
          <p:nvPr/>
        </p:nvCxnSpPr>
        <p:spPr>
          <a:xfrm flipV="1">
            <a:off x="6684186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151C38-5324-4503-82AE-60EDCB74E110}"/>
              </a:ext>
            </a:extLst>
          </p:cNvPr>
          <p:cNvSpPr txBox="1"/>
          <p:nvPr/>
        </p:nvSpPr>
        <p:spPr>
          <a:xfrm>
            <a:off x="1010743" y="477542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input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D7C0EA-E4BB-4506-9663-65A5F8F5F89A}"/>
              </a:ext>
            </a:extLst>
          </p:cNvPr>
          <p:cNvSpPr txBox="1"/>
          <p:nvPr/>
        </p:nvSpPr>
        <p:spPr>
          <a:xfrm>
            <a:off x="874821" y="3525910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hidden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81CFB8-3823-401D-9E3C-45DE0BB6045E}"/>
              </a:ext>
            </a:extLst>
          </p:cNvPr>
          <p:cNvSpPr txBox="1"/>
          <p:nvPr/>
        </p:nvSpPr>
        <p:spPr>
          <a:xfrm>
            <a:off x="874821" y="2269864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19670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29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RNN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BA2C9-F3C9-4969-97D9-73ED6591EEC9}"/>
              </a:ext>
            </a:extLst>
          </p:cNvPr>
          <p:cNvSpPr txBox="1"/>
          <p:nvPr/>
        </p:nvSpPr>
        <p:spPr>
          <a:xfrm>
            <a:off x="3054529" y="4785429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05CA6-0345-45AD-B22E-009256B6EBEC}"/>
              </a:ext>
            </a:extLst>
          </p:cNvPr>
          <p:cNvSpPr txBox="1"/>
          <p:nvPr/>
        </p:nvSpPr>
        <p:spPr>
          <a:xfrm>
            <a:off x="2594842" y="2360678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2C57A-B7D2-4B8E-8FD4-B24F3AA637E7}"/>
              </a:ext>
            </a:extLst>
          </p:cNvPr>
          <p:cNvSpPr/>
          <p:nvPr/>
        </p:nvSpPr>
        <p:spPr>
          <a:xfrm>
            <a:off x="2957213" y="366757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97135C-7766-4225-A518-B4875F9D0ED6}"/>
              </a:ext>
            </a:extLst>
          </p:cNvPr>
          <p:cNvGrpSpPr/>
          <p:nvPr/>
        </p:nvGrpSpPr>
        <p:grpSpPr>
          <a:xfrm>
            <a:off x="4556675" y="3667574"/>
            <a:ext cx="1203158" cy="442762"/>
            <a:chOff x="3733708" y="3042694"/>
            <a:chExt cx="1203158" cy="4427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2CA1A4-1CAA-4629-8BBB-6428FE8725E9}"/>
                </a:ext>
              </a:extLst>
            </p:cNvPr>
            <p:cNvSpPr/>
            <p:nvPr/>
          </p:nvSpPr>
          <p:spPr>
            <a:xfrm>
              <a:off x="3733708" y="3042694"/>
              <a:ext cx="6858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43B6B7-C718-49EA-A31C-6CD153ED25CC}"/>
                </a:ext>
              </a:extLst>
            </p:cNvPr>
            <p:cNvSpPr/>
            <p:nvPr/>
          </p:nvSpPr>
          <p:spPr>
            <a:xfrm>
              <a:off x="4419600" y="3042694"/>
              <a:ext cx="51726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F1566E-FFD7-4833-8AF8-759345B4D367}"/>
              </a:ext>
            </a:extLst>
          </p:cNvPr>
          <p:cNvGrpSpPr/>
          <p:nvPr/>
        </p:nvGrpSpPr>
        <p:grpSpPr>
          <a:xfrm>
            <a:off x="6156137" y="3667574"/>
            <a:ext cx="1203158" cy="442762"/>
            <a:chOff x="3733708" y="3593328"/>
            <a:chExt cx="1203158" cy="4427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464C3F-354A-4FDE-B862-5876524040E2}"/>
                </a:ext>
              </a:extLst>
            </p:cNvPr>
            <p:cNvSpPr/>
            <p:nvPr/>
          </p:nvSpPr>
          <p:spPr>
            <a:xfrm>
              <a:off x="3733708" y="3593328"/>
              <a:ext cx="359126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7D4418-F068-497B-8C4E-B979536E9954}"/>
                </a:ext>
              </a:extLst>
            </p:cNvPr>
            <p:cNvSpPr/>
            <p:nvPr/>
          </p:nvSpPr>
          <p:spPr>
            <a:xfrm>
              <a:off x="4104924" y="3593328"/>
              <a:ext cx="41627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302740-8762-451A-A639-86F39292EDC4}"/>
                </a:ext>
              </a:extLst>
            </p:cNvPr>
            <p:cNvSpPr/>
            <p:nvPr/>
          </p:nvSpPr>
          <p:spPr>
            <a:xfrm>
              <a:off x="4520590" y="3593328"/>
              <a:ext cx="416276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C920F5-7DD6-43BC-BE09-B869D4051FC4}"/>
              </a:ext>
            </a:extLst>
          </p:cNvPr>
          <p:cNvGrpSpPr/>
          <p:nvPr/>
        </p:nvGrpSpPr>
        <p:grpSpPr>
          <a:xfrm>
            <a:off x="7755599" y="3667574"/>
            <a:ext cx="1203158" cy="442762"/>
            <a:chOff x="3733708" y="4200970"/>
            <a:chExt cx="1203158" cy="4427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24336E-B6B7-476C-B704-E557AE8FBB7B}"/>
                </a:ext>
              </a:extLst>
            </p:cNvPr>
            <p:cNvSpPr/>
            <p:nvPr/>
          </p:nvSpPr>
          <p:spPr>
            <a:xfrm>
              <a:off x="3733708" y="4200970"/>
              <a:ext cx="2159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FA5AA8-8E64-499C-BC69-D6C1CEC046D6}"/>
                </a:ext>
              </a:extLst>
            </p:cNvPr>
            <p:cNvSpPr/>
            <p:nvPr/>
          </p:nvSpPr>
          <p:spPr>
            <a:xfrm>
              <a:off x="3949700" y="4200970"/>
              <a:ext cx="279400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1ECB27-3C50-4334-AC97-BF97FA8E8655}"/>
                </a:ext>
              </a:extLst>
            </p:cNvPr>
            <p:cNvSpPr/>
            <p:nvPr/>
          </p:nvSpPr>
          <p:spPr>
            <a:xfrm>
              <a:off x="4236954" y="4200970"/>
              <a:ext cx="330813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6F7826-5220-47D0-AC25-AFFA8D5906CB}"/>
                </a:ext>
              </a:extLst>
            </p:cNvPr>
            <p:cNvSpPr/>
            <p:nvPr/>
          </p:nvSpPr>
          <p:spPr>
            <a:xfrm>
              <a:off x="4573407" y="4200970"/>
              <a:ext cx="363459" cy="4427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B12A21-0BDB-42B7-9A2E-31AB0AB159F2}"/>
              </a:ext>
            </a:extLst>
          </p:cNvPr>
          <p:cNvCxnSpPr>
            <a:cxnSpLocks/>
          </p:cNvCxnSpPr>
          <p:nvPr/>
        </p:nvCxnSpPr>
        <p:spPr>
          <a:xfrm>
            <a:off x="4198471" y="3892549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B8A041-79D6-40EB-84F4-67AC243857F9}"/>
              </a:ext>
            </a:extLst>
          </p:cNvPr>
          <p:cNvCxnSpPr>
            <a:cxnSpLocks/>
          </p:cNvCxnSpPr>
          <p:nvPr/>
        </p:nvCxnSpPr>
        <p:spPr>
          <a:xfrm>
            <a:off x="5805021" y="3892549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031242-C750-4648-81B2-AFE26A3D1DDD}"/>
              </a:ext>
            </a:extLst>
          </p:cNvPr>
          <p:cNvCxnSpPr>
            <a:cxnSpLocks/>
          </p:cNvCxnSpPr>
          <p:nvPr/>
        </p:nvCxnSpPr>
        <p:spPr>
          <a:xfrm>
            <a:off x="7412683" y="3892549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CCAF03-2C88-46D5-BD23-29F7CB524D52}"/>
              </a:ext>
            </a:extLst>
          </p:cNvPr>
          <p:cNvSpPr txBox="1"/>
          <p:nvPr/>
        </p:nvSpPr>
        <p:spPr>
          <a:xfrm>
            <a:off x="4770025" y="4785429"/>
            <a:ext cx="685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my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1CDFD1-4C70-4623-923F-2576536CF6A4}"/>
              </a:ext>
            </a:extLst>
          </p:cNvPr>
          <p:cNvSpPr txBox="1"/>
          <p:nvPr/>
        </p:nvSpPr>
        <p:spPr>
          <a:xfrm>
            <a:off x="6213888" y="4785429"/>
            <a:ext cx="1203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j-lt"/>
              </a:rPr>
              <a:t>name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E32ECD-144E-4261-97EC-29ACBBBAD170}"/>
              </a:ext>
            </a:extLst>
          </p:cNvPr>
          <p:cNvSpPr txBox="1"/>
          <p:nvPr/>
        </p:nvSpPr>
        <p:spPr>
          <a:xfrm>
            <a:off x="8097873" y="4785429"/>
            <a:ext cx="515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is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10B75-0E0D-4B78-AE1A-843408AC08B4}"/>
              </a:ext>
            </a:extLst>
          </p:cNvPr>
          <p:cNvSpPr txBox="1"/>
          <p:nvPr/>
        </p:nvSpPr>
        <p:spPr>
          <a:xfrm>
            <a:off x="4846535" y="2360678"/>
            <a:ext cx="58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</a:rPr>
              <a:t>제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625B76-6AF3-49D7-B66D-1C765099A1C6}"/>
              </a:ext>
            </a:extLst>
          </p:cNvPr>
          <p:cNvSpPr txBox="1"/>
          <p:nvPr/>
        </p:nvSpPr>
        <p:spPr>
          <a:xfrm>
            <a:off x="6024705" y="2360678"/>
            <a:ext cx="133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70C0"/>
                </a:solidFill>
              </a:rPr>
              <a:t>이름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F5C361-688B-403E-BBA9-EC6B29DEFCE0}"/>
              </a:ext>
            </a:extLst>
          </p:cNvPr>
          <p:cNvSpPr txBox="1"/>
          <p:nvPr/>
        </p:nvSpPr>
        <p:spPr>
          <a:xfrm>
            <a:off x="7603078" y="2360678"/>
            <a:ext cx="133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</a:rPr>
              <a:t>은</a:t>
            </a:r>
            <a:endParaRPr lang="en-US" sz="2800" dirty="0">
              <a:solidFill>
                <a:srgbClr val="FFC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2B47C9-71F3-455B-B02F-9D60B1E11EE1}"/>
              </a:ext>
            </a:extLst>
          </p:cNvPr>
          <p:cNvCxnSpPr>
            <a:cxnSpLocks/>
          </p:cNvCxnSpPr>
          <p:nvPr/>
        </p:nvCxnSpPr>
        <p:spPr>
          <a:xfrm flipV="1">
            <a:off x="3558792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F897A7-9406-4F96-AD1D-E6676A0E8CC2}"/>
              </a:ext>
            </a:extLst>
          </p:cNvPr>
          <p:cNvCxnSpPr>
            <a:cxnSpLocks/>
          </p:cNvCxnSpPr>
          <p:nvPr/>
        </p:nvCxnSpPr>
        <p:spPr>
          <a:xfrm flipV="1">
            <a:off x="3558792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2E759D-3184-48D3-992D-E58534884294}"/>
              </a:ext>
            </a:extLst>
          </p:cNvPr>
          <p:cNvCxnSpPr>
            <a:cxnSpLocks/>
          </p:cNvCxnSpPr>
          <p:nvPr/>
        </p:nvCxnSpPr>
        <p:spPr>
          <a:xfrm flipV="1">
            <a:off x="5171129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37837C-40F3-4A1F-8C18-2BB792D2A8A9}"/>
              </a:ext>
            </a:extLst>
          </p:cNvPr>
          <p:cNvCxnSpPr>
            <a:cxnSpLocks/>
          </p:cNvCxnSpPr>
          <p:nvPr/>
        </p:nvCxnSpPr>
        <p:spPr>
          <a:xfrm flipV="1">
            <a:off x="5171129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0E62587-FA8D-4AFA-A467-860C0EB9F25C}"/>
              </a:ext>
            </a:extLst>
          </p:cNvPr>
          <p:cNvCxnSpPr>
            <a:cxnSpLocks/>
          </p:cNvCxnSpPr>
          <p:nvPr/>
        </p:nvCxnSpPr>
        <p:spPr>
          <a:xfrm flipV="1">
            <a:off x="6684186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AB73F9-CD6C-4048-9546-42371800C7D7}"/>
              </a:ext>
            </a:extLst>
          </p:cNvPr>
          <p:cNvCxnSpPr>
            <a:cxnSpLocks/>
          </p:cNvCxnSpPr>
          <p:nvPr/>
        </p:nvCxnSpPr>
        <p:spPr>
          <a:xfrm flipV="1">
            <a:off x="6684186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F69D6C-80BB-4422-998B-979201E1741A}"/>
              </a:ext>
            </a:extLst>
          </p:cNvPr>
          <p:cNvCxnSpPr>
            <a:cxnSpLocks/>
          </p:cNvCxnSpPr>
          <p:nvPr/>
        </p:nvCxnSpPr>
        <p:spPr>
          <a:xfrm flipV="1">
            <a:off x="8293325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4161DCC-97F8-4CBD-9032-BA8345C0F44D}"/>
              </a:ext>
            </a:extLst>
          </p:cNvPr>
          <p:cNvCxnSpPr>
            <a:cxnSpLocks/>
          </p:cNvCxnSpPr>
          <p:nvPr/>
        </p:nvCxnSpPr>
        <p:spPr>
          <a:xfrm flipV="1">
            <a:off x="8293325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151C38-5324-4503-82AE-60EDCB74E110}"/>
              </a:ext>
            </a:extLst>
          </p:cNvPr>
          <p:cNvSpPr txBox="1"/>
          <p:nvPr/>
        </p:nvSpPr>
        <p:spPr>
          <a:xfrm>
            <a:off x="1010743" y="477542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input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D7C0EA-E4BB-4506-9663-65A5F8F5F89A}"/>
              </a:ext>
            </a:extLst>
          </p:cNvPr>
          <p:cNvSpPr txBox="1"/>
          <p:nvPr/>
        </p:nvSpPr>
        <p:spPr>
          <a:xfrm>
            <a:off x="874821" y="3525910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hidden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81CFB8-3823-401D-9E3C-45DE0BB6045E}"/>
              </a:ext>
            </a:extLst>
          </p:cNvPr>
          <p:cNvSpPr txBox="1"/>
          <p:nvPr/>
        </p:nvSpPr>
        <p:spPr>
          <a:xfrm>
            <a:off x="874821" y="2269864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1473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1382757"/>
            <a:ext cx="11454063" cy="439997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INTRODUCTION TO RNNs</a:t>
            </a:r>
            <a:b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Why do we need RNNs?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RNN Architecture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RNN in </a:t>
            </a:r>
            <a:r>
              <a:rPr lang="en-US" sz="3200" spc="300" dirty="0" err="1">
                <a:solidFill>
                  <a:srgbClr val="FF0000"/>
                </a:solidFill>
                <a:latin typeface="Abadi Extra Light" panose="020B0204020104020204" pitchFamily="34" charset="0"/>
              </a:rPr>
              <a:t>PyTorch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Embedding and Decoder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22A480-FC8A-4831-A43B-5D35CAAC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17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30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RNN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BA2C9-F3C9-4969-97D9-73ED6591EEC9}"/>
              </a:ext>
            </a:extLst>
          </p:cNvPr>
          <p:cNvSpPr txBox="1"/>
          <p:nvPr/>
        </p:nvSpPr>
        <p:spPr>
          <a:xfrm>
            <a:off x="3054529" y="4785429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05CA6-0345-45AD-B22E-009256B6EBEC}"/>
              </a:ext>
            </a:extLst>
          </p:cNvPr>
          <p:cNvSpPr txBox="1"/>
          <p:nvPr/>
        </p:nvSpPr>
        <p:spPr>
          <a:xfrm>
            <a:off x="2594842" y="2360678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2C57A-B7D2-4B8E-8FD4-B24F3AA637E7}"/>
              </a:ext>
            </a:extLst>
          </p:cNvPr>
          <p:cNvSpPr/>
          <p:nvPr/>
        </p:nvSpPr>
        <p:spPr>
          <a:xfrm>
            <a:off x="2957213" y="366757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97135C-7766-4225-A518-B4875F9D0ED6}"/>
              </a:ext>
            </a:extLst>
          </p:cNvPr>
          <p:cNvGrpSpPr/>
          <p:nvPr/>
        </p:nvGrpSpPr>
        <p:grpSpPr>
          <a:xfrm>
            <a:off x="4556675" y="3667574"/>
            <a:ext cx="1203158" cy="442762"/>
            <a:chOff x="3733708" y="3042694"/>
            <a:chExt cx="1203158" cy="4427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2CA1A4-1CAA-4629-8BBB-6428FE8725E9}"/>
                </a:ext>
              </a:extLst>
            </p:cNvPr>
            <p:cNvSpPr/>
            <p:nvPr/>
          </p:nvSpPr>
          <p:spPr>
            <a:xfrm>
              <a:off x="3733708" y="3042694"/>
              <a:ext cx="6858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43B6B7-C718-49EA-A31C-6CD153ED25CC}"/>
                </a:ext>
              </a:extLst>
            </p:cNvPr>
            <p:cNvSpPr/>
            <p:nvPr/>
          </p:nvSpPr>
          <p:spPr>
            <a:xfrm>
              <a:off x="4419600" y="3042694"/>
              <a:ext cx="51726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F1566E-FFD7-4833-8AF8-759345B4D367}"/>
              </a:ext>
            </a:extLst>
          </p:cNvPr>
          <p:cNvGrpSpPr/>
          <p:nvPr/>
        </p:nvGrpSpPr>
        <p:grpSpPr>
          <a:xfrm>
            <a:off x="6156137" y="3667574"/>
            <a:ext cx="1203158" cy="442762"/>
            <a:chOff x="3733708" y="3593328"/>
            <a:chExt cx="1203158" cy="4427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464C3F-354A-4FDE-B862-5876524040E2}"/>
                </a:ext>
              </a:extLst>
            </p:cNvPr>
            <p:cNvSpPr/>
            <p:nvPr/>
          </p:nvSpPr>
          <p:spPr>
            <a:xfrm>
              <a:off x="3733708" y="3593328"/>
              <a:ext cx="359126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7D4418-F068-497B-8C4E-B979536E9954}"/>
                </a:ext>
              </a:extLst>
            </p:cNvPr>
            <p:cNvSpPr/>
            <p:nvPr/>
          </p:nvSpPr>
          <p:spPr>
            <a:xfrm>
              <a:off x="4104924" y="3593328"/>
              <a:ext cx="41627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302740-8762-451A-A639-86F39292EDC4}"/>
                </a:ext>
              </a:extLst>
            </p:cNvPr>
            <p:cNvSpPr/>
            <p:nvPr/>
          </p:nvSpPr>
          <p:spPr>
            <a:xfrm>
              <a:off x="4520590" y="3593328"/>
              <a:ext cx="416276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C920F5-7DD6-43BC-BE09-B869D4051FC4}"/>
              </a:ext>
            </a:extLst>
          </p:cNvPr>
          <p:cNvGrpSpPr/>
          <p:nvPr/>
        </p:nvGrpSpPr>
        <p:grpSpPr>
          <a:xfrm>
            <a:off x="7755599" y="3667574"/>
            <a:ext cx="1203158" cy="442762"/>
            <a:chOff x="3733708" y="4200970"/>
            <a:chExt cx="1203158" cy="4427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24336E-B6B7-476C-B704-E557AE8FBB7B}"/>
                </a:ext>
              </a:extLst>
            </p:cNvPr>
            <p:cNvSpPr/>
            <p:nvPr/>
          </p:nvSpPr>
          <p:spPr>
            <a:xfrm>
              <a:off x="3733708" y="4200970"/>
              <a:ext cx="2159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FA5AA8-8E64-499C-BC69-D6C1CEC046D6}"/>
                </a:ext>
              </a:extLst>
            </p:cNvPr>
            <p:cNvSpPr/>
            <p:nvPr/>
          </p:nvSpPr>
          <p:spPr>
            <a:xfrm>
              <a:off x="3949700" y="4200970"/>
              <a:ext cx="279400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1ECB27-3C50-4334-AC97-BF97FA8E8655}"/>
                </a:ext>
              </a:extLst>
            </p:cNvPr>
            <p:cNvSpPr/>
            <p:nvPr/>
          </p:nvSpPr>
          <p:spPr>
            <a:xfrm>
              <a:off x="4236954" y="4200970"/>
              <a:ext cx="330813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6F7826-5220-47D0-AC25-AFFA8D5906CB}"/>
                </a:ext>
              </a:extLst>
            </p:cNvPr>
            <p:cNvSpPr/>
            <p:nvPr/>
          </p:nvSpPr>
          <p:spPr>
            <a:xfrm>
              <a:off x="4573407" y="4200970"/>
              <a:ext cx="363459" cy="4427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2A15271-D9C0-4257-891E-35D987B49C38}"/>
              </a:ext>
            </a:extLst>
          </p:cNvPr>
          <p:cNvGrpSpPr/>
          <p:nvPr/>
        </p:nvGrpSpPr>
        <p:grpSpPr>
          <a:xfrm>
            <a:off x="9355063" y="3667574"/>
            <a:ext cx="1192290" cy="442762"/>
            <a:chOff x="3740342" y="4751604"/>
            <a:chExt cx="1192290" cy="4427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5E1827-C0F8-4C8B-941D-F13FC3ED7E36}"/>
                </a:ext>
              </a:extLst>
            </p:cNvPr>
            <p:cNvSpPr/>
            <p:nvPr/>
          </p:nvSpPr>
          <p:spPr>
            <a:xfrm>
              <a:off x="3740342" y="4751604"/>
              <a:ext cx="124691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E87ADB-D5E6-4AF3-A382-9B2D67340C60}"/>
                </a:ext>
              </a:extLst>
            </p:cNvPr>
            <p:cNvSpPr/>
            <p:nvPr/>
          </p:nvSpPr>
          <p:spPr>
            <a:xfrm>
              <a:off x="3875900" y="4751604"/>
              <a:ext cx="215992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519FF5-37F1-465E-B8CE-9CF7E25E78C6}"/>
                </a:ext>
              </a:extLst>
            </p:cNvPr>
            <p:cNvSpPr/>
            <p:nvPr/>
          </p:nvSpPr>
          <p:spPr>
            <a:xfrm>
              <a:off x="4098526" y="4751604"/>
              <a:ext cx="215992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0F37A7-4432-4257-87BE-EC4CA543C99D}"/>
                </a:ext>
              </a:extLst>
            </p:cNvPr>
            <p:cNvSpPr/>
            <p:nvPr/>
          </p:nvSpPr>
          <p:spPr>
            <a:xfrm>
              <a:off x="4325386" y="4751604"/>
              <a:ext cx="257197" cy="4427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750C64-BD90-4F2C-8CC0-360ADE3492BA}"/>
                </a:ext>
              </a:extLst>
            </p:cNvPr>
            <p:cNvSpPr/>
            <p:nvPr/>
          </p:nvSpPr>
          <p:spPr>
            <a:xfrm>
              <a:off x="4582583" y="4751604"/>
              <a:ext cx="350049" cy="442762"/>
            </a:xfrm>
            <a:prstGeom prst="rect">
              <a:avLst/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B12A21-0BDB-42B7-9A2E-31AB0AB159F2}"/>
              </a:ext>
            </a:extLst>
          </p:cNvPr>
          <p:cNvCxnSpPr>
            <a:cxnSpLocks/>
          </p:cNvCxnSpPr>
          <p:nvPr/>
        </p:nvCxnSpPr>
        <p:spPr>
          <a:xfrm>
            <a:off x="4198471" y="3892549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B8A041-79D6-40EB-84F4-67AC243857F9}"/>
              </a:ext>
            </a:extLst>
          </p:cNvPr>
          <p:cNvCxnSpPr>
            <a:cxnSpLocks/>
          </p:cNvCxnSpPr>
          <p:nvPr/>
        </p:nvCxnSpPr>
        <p:spPr>
          <a:xfrm>
            <a:off x="5805021" y="3892549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031242-C750-4648-81B2-AFE26A3D1DDD}"/>
              </a:ext>
            </a:extLst>
          </p:cNvPr>
          <p:cNvCxnSpPr>
            <a:cxnSpLocks/>
          </p:cNvCxnSpPr>
          <p:nvPr/>
        </p:nvCxnSpPr>
        <p:spPr>
          <a:xfrm>
            <a:off x="7412683" y="3892549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7E534C-0774-4E8C-9524-EE17482B31EA}"/>
              </a:ext>
            </a:extLst>
          </p:cNvPr>
          <p:cNvCxnSpPr>
            <a:cxnSpLocks/>
          </p:cNvCxnSpPr>
          <p:nvPr/>
        </p:nvCxnSpPr>
        <p:spPr>
          <a:xfrm>
            <a:off x="9018497" y="3892549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CCAF03-2C88-46D5-BD23-29F7CB524D52}"/>
              </a:ext>
            </a:extLst>
          </p:cNvPr>
          <p:cNvSpPr txBox="1"/>
          <p:nvPr/>
        </p:nvSpPr>
        <p:spPr>
          <a:xfrm>
            <a:off x="4770025" y="4785429"/>
            <a:ext cx="685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my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1CDFD1-4C70-4623-923F-2576536CF6A4}"/>
              </a:ext>
            </a:extLst>
          </p:cNvPr>
          <p:cNvSpPr txBox="1"/>
          <p:nvPr/>
        </p:nvSpPr>
        <p:spPr>
          <a:xfrm>
            <a:off x="6213888" y="4785429"/>
            <a:ext cx="1203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j-lt"/>
              </a:rPr>
              <a:t>name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6893-00DC-484B-AE80-479906E9A334}"/>
              </a:ext>
            </a:extLst>
          </p:cNvPr>
          <p:cNvSpPr txBox="1"/>
          <p:nvPr/>
        </p:nvSpPr>
        <p:spPr>
          <a:xfrm>
            <a:off x="9464426" y="4785429"/>
            <a:ext cx="107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Jimin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E32ECD-144E-4261-97EC-29ACBBBAD170}"/>
              </a:ext>
            </a:extLst>
          </p:cNvPr>
          <p:cNvSpPr txBox="1"/>
          <p:nvPr/>
        </p:nvSpPr>
        <p:spPr>
          <a:xfrm>
            <a:off x="8097873" y="4785429"/>
            <a:ext cx="515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is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10B75-0E0D-4B78-AE1A-843408AC08B4}"/>
              </a:ext>
            </a:extLst>
          </p:cNvPr>
          <p:cNvSpPr txBox="1"/>
          <p:nvPr/>
        </p:nvSpPr>
        <p:spPr>
          <a:xfrm>
            <a:off x="4846535" y="2360678"/>
            <a:ext cx="58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</a:rPr>
              <a:t>제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625B76-6AF3-49D7-B66D-1C765099A1C6}"/>
              </a:ext>
            </a:extLst>
          </p:cNvPr>
          <p:cNvSpPr txBox="1"/>
          <p:nvPr/>
        </p:nvSpPr>
        <p:spPr>
          <a:xfrm>
            <a:off x="6024705" y="2360678"/>
            <a:ext cx="133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70C0"/>
                </a:solidFill>
              </a:rPr>
              <a:t>이름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F4E3AF-057D-4D02-A1C5-54DCBDD1A7D0}"/>
              </a:ext>
            </a:extLst>
          </p:cNvPr>
          <p:cNvSpPr txBox="1"/>
          <p:nvPr/>
        </p:nvSpPr>
        <p:spPr>
          <a:xfrm>
            <a:off x="8888571" y="2375709"/>
            <a:ext cx="208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48235"/>
                </a:solidFill>
              </a:rPr>
              <a:t>지민이에요</a:t>
            </a:r>
            <a:endParaRPr lang="en-US" sz="2800" dirty="0">
              <a:solidFill>
                <a:srgbClr val="548235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F5C361-688B-403E-BBA9-EC6B29DEFCE0}"/>
              </a:ext>
            </a:extLst>
          </p:cNvPr>
          <p:cNvSpPr txBox="1"/>
          <p:nvPr/>
        </p:nvSpPr>
        <p:spPr>
          <a:xfrm>
            <a:off x="7603078" y="2360678"/>
            <a:ext cx="133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</a:rPr>
              <a:t>은</a:t>
            </a:r>
            <a:endParaRPr lang="en-US" sz="2800" dirty="0">
              <a:solidFill>
                <a:srgbClr val="FFC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2B47C9-71F3-455B-B02F-9D60B1E11EE1}"/>
              </a:ext>
            </a:extLst>
          </p:cNvPr>
          <p:cNvCxnSpPr>
            <a:cxnSpLocks/>
          </p:cNvCxnSpPr>
          <p:nvPr/>
        </p:nvCxnSpPr>
        <p:spPr>
          <a:xfrm flipV="1">
            <a:off x="3558792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F897A7-9406-4F96-AD1D-E6676A0E8CC2}"/>
              </a:ext>
            </a:extLst>
          </p:cNvPr>
          <p:cNvCxnSpPr>
            <a:cxnSpLocks/>
          </p:cNvCxnSpPr>
          <p:nvPr/>
        </p:nvCxnSpPr>
        <p:spPr>
          <a:xfrm flipV="1">
            <a:off x="3558792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2E759D-3184-48D3-992D-E58534884294}"/>
              </a:ext>
            </a:extLst>
          </p:cNvPr>
          <p:cNvCxnSpPr>
            <a:cxnSpLocks/>
          </p:cNvCxnSpPr>
          <p:nvPr/>
        </p:nvCxnSpPr>
        <p:spPr>
          <a:xfrm flipV="1">
            <a:off x="5171129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37837C-40F3-4A1F-8C18-2BB792D2A8A9}"/>
              </a:ext>
            </a:extLst>
          </p:cNvPr>
          <p:cNvCxnSpPr>
            <a:cxnSpLocks/>
          </p:cNvCxnSpPr>
          <p:nvPr/>
        </p:nvCxnSpPr>
        <p:spPr>
          <a:xfrm flipV="1">
            <a:off x="5171129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0E62587-FA8D-4AFA-A467-860C0EB9F25C}"/>
              </a:ext>
            </a:extLst>
          </p:cNvPr>
          <p:cNvCxnSpPr>
            <a:cxnSpLocks/>
          </p:cNvCxnSpPr>
          <p:nvPr/>
        </p:nvCxnSpPr>
        <p:spPr>
          <a:xfrm flipV="1">
            <a:off x="6684186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AB73F9-CD6C-4048-9546-42371800C7D7}"/>
              </a:ext>
            </a:extLst>
          </p:cNvPr>
          <p:cNvCxnSpPr>
            <a:cxnSpLocks/>
          </p:cNvCxnSpPr>
          <p:nvPr/>
        </p:nvCxnSpPr>
        <p:spPr>
          <a:xfrm flipV="1">
            <a:off x="6684186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F69D6C-80BB-4422-998B-979201E1741A}"/>
              </a:ext>
            </a:extLst>
          </p:cNvPr>
          <p:cNvCxnSpPr>
            <a:cxnSpLocks/>
          </p:cNvCxnSpPr>
          <p:nvPr/>
        </p:nvCxnSpPr>
        <p:spPr>
          <a:xfrm flipV="1">
            <a:off x="8293325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4161DCC-97F8-4CBD-9032-BA8345C0F44D}"/>
              </a:ext>
            </a:extLst>
          </p:cNvPr>
          <p:cNvCxnSpPr>
            <a:cxnSpLocks/>
          </p:cNvCxnSpPr>
          <p:nvPr/>
        </p:nvCxnSpPr>
        <p:spPr>
          <a:xfrm flipV="1">
            <a:off x="8293325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0795F7-AD44-4C33-8112-D14AD927B752}"/>
              </a:ext>
            </a:extLst>
          </p:cNvPr>
          <p:cNvCxnSpPr>
            <a:cxnSpLocks/>
          </p:cNvCxnSpPr>
          <p:nvPr/>
        </p:nvCxnSpPr>
        <p:spPr>
          <a:xfrm flipV="1">
            <a:off x="9949269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C826EA-9C88-4926-B5A3-34B267980636}"/>
              </a:ext>
            </a:extLst>
          </p:cNvPr>
          <p:cNvCxnSpPr>
            <a:cxnSpLocks/>
          </p:cNvCxnSpPr>
          <p:nvPr/>
        </p:nvCxnSpPr>
        <p:spPr>
          <a:xfrm flipV="1">
            <a:off x="9949269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151C38-5324-4503-82AE-60EDCB74E110}"/>
              </a:ext>
            </a:extLst>
          </p:cNvPr>
          <p:cNvSpPr txBox="1"/>
          <p:nvPr/>
        </p:nvSpPr>
        <p:spPr>
          <a:xfrm>
            <a:off x="1010743" y="477542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input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D7C0EA-E4BB-4506-9663-65A5F8F5F89A}"/>
              </a:ext>
            </a:extLst>
          </p:cNvPr>
          <p:cNvSpPr txBox="1"/>
          <p:nvPr/>
        </p:nvSpPr>
        <p:spPr>
          <a:xfrm>
            <a:off x="874821" y="3525910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hidden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81CFB8-3823-401D-9E3C-45DE0BB6045E}"/>
              </a:ext>
            </a:extLst>
          </p:cNvPr>
          <p:cNvSpPr txBox="1"/>
          <p:nvPr/>
        </p:nvSpPr>
        <p:spPr>
          <a:xfrm>
            <a:off x="874821" y="2269864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87106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31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Sequential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747360-9D53-4F6C-A4DC-91E6C5E56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3" b="3477"/>
          <a:stretch/>
        </p:blipFill>
        <p:spPr bwMode="auto">
          <a:xfrm>
            <a:off x="1010438" y="1286134"/>
            <a:ext cx="10158419" cy="47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716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32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RNN in </a:t>
            </a:r>
            <a:r>
              <a:rPr lang="en-US" sz="4800" dirty="0" err="1">
                <a:solidFill>
                  <a:srgbClr val="FF0000"/>
                </a:solidFill>
              </a:rPr>
              <a:t>PyTorch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E6BF8-1796-45F2-B2CB-5F46BA6ABA14}"/>
              </a:ext>
            </a:extLst>
          </p:cNvPr>
          <p:cNvSpPr txBox="1"/>
          <p:nvPr/>
        </p:nvSpPr>
        <p:spPr>
          <a:xfrm>
            <a:off x="445748" y="1240145"/>
            <a:ext cx="3394731" cy="4420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torch.nn.RNN</a:t>
            </a:r>
            <a:r>
              <a:rPr lang="en-US" sz="2400" dirty="0"/>
              <a:t>(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  <a:latin typeface="+mj-lt"/>
              </a:rPr>
              <a:t>input_size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  <a:latin typeface="+mj-lt"/>
              </a:rPr>
              <a:t>hidden_size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 err="1">
                <a:latin typeface="+mj-lt"/>
              </a:rPr>
              <a:t>num_layers</a:t>
            </a:r>
            <a:endParaRPr lang="en-US" sz="2400" dirty="0">
              <a:latin typeface="+mj-lt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>
                <a:latin typeface="+mj-lt"/>
              </a:rPr>
              <a:t>Nonlinearity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8EAC7-DF89-4661-8682-8B1F99EF234E}"/>
              </a:ext>
            </a:extLst>
          </p:cNvPr>
          <p:cNvSpPr txBox="1"/>
          <p:nvPr/>
        </p:nvSpPr>
        <p:spPr>
          <a:xfrm>
            <a:off x="3281413" y="1240145"/>
            <a:ext cx="4534300" cy="3682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/>
              <a:t>Parameter description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# of expected features in the input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# of features in the hidden state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# of recurrent layers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Non-linearity to 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BFC27-307F-4033-A8E6-557D0FF9BDC7}"/>
              </a:ext>
            </a:extLst>
          </p:cNvPr>
          <p:cNvSpPr txBox="1"/>
          <p:nvPr/>
        </p:nvSpPr>
        <p:spPr>
          <a:xfrm>
            <a:off x="7585735" y="1240145"/>
            <a:ext cx="4160517" cy="3682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/>
              <a:t>Data type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int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int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Default = 1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int or tuple (default = ‘tanh’)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89E8C-A22E-4A98-A0CD-3A16929832BE}"/>
              </a:ext>
            </a:extLst>
          </p:cNvPr>
          <p:cNvSpPr txBox="1"/>
          <p:nvPr/>
        </p:nvSpPr>
        <p:spPr>
          <a:xfrm>
            <a:off x="445748" y="5852027"/>
            <a:ext cx="11133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Official documentation: </a:t>
            </a:r>
            <a:r>
              <a:rPr lang="en-US" sz="2400" dirty="0">
                <a:latin typeface="+mj-lt"/>
              </a:rPr>
              <a:t>https://pytorch.org/docs/stable/generated/torch.nn.RNN.html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8715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33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Embedding and Decoder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5E11BD-7A60-4CCC-9262-A22A62E968FD}"/>
              </a:ext>
            </a:extLst>
          </p:cNvPr>
          <p:cNvSpPr txBox="1"/>
          <p:nvPr/>
        </p:nvSpPr>
        <p:spPr>
          <a:xfrm>
            <a:off x="3401039" y="4785429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549F4F-9729-4165-8CEC-6073325DCEFC}"/>
              </a:ext>
            </a:extLst>
          </p:cNvPr>
          <p:cNvSpPr txBox="1"/>
          <p:nvPr/>
        </p:nvSpPr>
        <p:spPr>
          <a:xfrm>
            <a:off x="2941352" y="2360678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4E5E9-9C7C-4DF3-BAA9-1D9188B337C3}"/>
              </a:ext>
            </a:extLst>
          </p:cNvPr>
          <p:cNvSpPr/>
          <p:nvPr/>
        </p:nvSpPr>
        <p:spPr>
          <a:xfrm>
            <a:off x="3303723" y="366757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AABED8-044B-4368-9F9A-550FA83A8D20}"/>
              </a:ext>
            </a:extLst>
          </p:cNvPr>
          <p:cNvCxnSpPr>
            <a:cxnSpLocks/>
          </p:cNvCxnSpPr>
          <p:nvPr/>
        </p:nvCxnSpPr>
        <p:spPr>
          <a:xfrm flipV="1">
            <a:off x="3905302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EBC98EB-F535-4E78-89C7-45B19949BE37}"/>
              </a:ext>
            </a:extLst>
          </p:cNvPr>
          <p:cNvCxnSpPr>
            <a:cxnSpLocks/>
          </p:cNvCxnSpPr>
          <p:nvPr/>
        </p:nvCxnSpPr>
        <p:spPr>
          <a:xfrm flipV="1">
            <a:off x="3905302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076BF74-8569-4EC6-8D1E-2A40D19D6B97}"/>
              </a:ext>
            </a:extLst>
          </p:cNvPr>
          <p:cNvSpPr txBox="1"/>
          <p:nvPr/>
        </p:nvSpPr>
        <p:spPr>
          <a:xfrm>
            <a:off x="1357253" y="477542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input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67097C-7404-407C-99E1-0CB55ED63F88}"/>
              </a:ext>
            </a:extLst>
          </p:cNvPr>
          <p:cNvSpPr txBox="1"/>
          <p:nvPr/>
        </p:nvSpPr>
        <p:spPr>
          <a:xfrm>
            <a:off x="1221331" y="3525910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hidden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E66D27-68E2-4AD4-BE84-5060E59E4469}"/>
              </a:ext>
            </a:extLst>
          </p:cNvPr>
          <p:cNvSpPr txBox="1"/>
          <p:nvPr/>
        </p:nvSpPr>
        <p:spPr>
          <a:xfrm>
            <a:off x="1221331" y="2269864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35BF5B-6DDD-497C-83B0-91A3B345AE69}"/>
              </a:ext>
            </a:extLst>
          </p:cNvPr>
          <p:cNvSpPr txBox="1"/>
          <p:nvPr/>
        </p:nvSpPr>
        <p:spPr>
          <a:xfrm>
            <a:off x="7272299" y="541107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44F027-3462-416B-BC5B-0F22D19640AA}"/>
              </a:ext>
            </a:extLst>
          </p:cNvPr>
          <p:cNvSpPr txBox="1"/>
          <p:nvPr/>
        </p:nvSpPr>
        <p:spPr>
          <a:xfrm>
            <a:off x="6812612" y="1783161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12990E4-AE4E-49AF-9DEC-96404A7B3E90}"/>
              </a:ext>
            </a:extLst>
          </p:cNvPr>
          <p:cNvSpPr/>
          <p:nvPr/>
        </p:nvSpPr>
        <p:spPr>
          <a:xfrm>
            <a:off x="7174983" y="366757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D710CE-4395-44D7-A6DF-9255E63A0F91}"/>
              </a:ext>
            </a:extLst>
          </p:cNvPr>
          <p:cNvCxnSpPr>
            <a:cxnSpLocks/>
          </p:cNvCxnSpPr>
          <p:nvPr/>
        </p:nvCxnSpPr>
        <p:spPr>
          <a:xfrm flipV="1">
            <a:off x="7776562" y="42539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F3CFA86-6C33-4259-B9C5-AD64FD7E00EC}"/>
              </a:ext>
            </a:extLst>
          </p:cNvPr>
          <p:cNvCxnSpPr>
            <a:cxnSpLocks/>
          </p:cNvCxnSpPr>
          <p:nvPr/>
        </p:nvCxnSpPr>
        <p:spPr>
          <a:xfrm flipV="1">
            <a:off x="7776562" y="29914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0BEF9-4ACE-4D05-9F02-CDA2DBA93639}"/>
              </a:ext>
            </a:extLst>
          </p:cNvPr>
          <p:cNvSpPr/>
          <p:nvPr/>
        </p:nvSpPr>
        <p:spPr>
          <a:xfrm>
            <a:off x="7174983" y="4869256"/>
            <a:ext cx="1203158" cy="44276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4294AD-6843-466D-B12C-973CFFB9AE39}"/>
              </a:ext>
            </a:extLst>
          </p:cNvPr>
          <p:cNvSpPr/>
          <p:nvPr/>
        </p:nvSpPr>
        <p:spPr>
          <a:xfrm>
            <a:off x="7174983" y="2482539"/>
            <a:ext cx="1203158" cy="442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6FC61A-701D-4799-9132-1B2C58BFA404}"/>
              </a:ext>
            </a:extLst>
          </p:cNvPr>
          <p:cNvSpPr txBox="1"/>
          <p:nvPr/>
        </p:nvSpPr>
        <p:spPr>
          <a:xfrm>
            <a:off x="8564970" y="4775419"/>
            <a:ext cx="206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+mj-lt"/>
              </a:rPr>
              <a:t>Embedding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EF6B57-7E24-4FCE-9167-ACA685163A68}"/>
              </a:ext>
            </a:extLst>
          </p:cNvPr>
          <p:cNvSpPr txBox="1"/>
          <p:nvPr/>
        </p:nvSpPr>
        <p:spPr>
          <a:xfrm>
            <a:off x="8564970" y="2389925"/>
            <a:ext cx="206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j-lt"/>
              </a:rPr>
              <a:t>Decoder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AAEB4D9-D770-4928-AB31-3B33D61EEE77}"/>
              </a:ext>
            </a:extLst>
          </p:cNvPr>
          <p:cNvCxnSpPr>
            <a:cxnSpLocks/>
          </p:cNvCxnSpPr>
          <p:nvPr/>
        </p:nvCxnSpPr>
        <p:spPr>
          <a:xfrm>
            <a:off x="5218017" y="3879678"/>
            <a:ext cx="1224493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08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34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Embedding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35BF5B-6DDD-497C-83B0-91A3B345AE69}"/>
              </a:ext>
            </a:extLst>
          </p:cNvPr>
          <p:cNvSpPr txBox="1"/>
          <p:nvPr/>
        </p:nvSpPr>
        <p:spPr>
          <a:xfrm>
            <a:off x="2045761" y="478544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44F027-3462-416B-BC5B-0F22D19640AA}"/>
              </a:ext>
            </a:extLst>
          </p:cNvPr>
          <p:cNvSpPr txBox="1"/>
          <p:nvPr/>
        </p:nvSpPr>
        <p:spPr>
          <a:xfrm>
            <a:off x="1586074" y="1157531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12990E4-AE4E-49AF-9DEC-96404A7B3E90}"/>
              </a:ext>
            </a:extLst>
          </p:cNvPr>
          <p:cNvSpPr/>
          <p:nvPr/>
        </p:nvSpPr>
        <p:spPr>
          <a:xfrm>
            <a:off x="1948445" y="304194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D710CE-4395-44D7-A6DF-9255E63A0F91}"/>
              </a:ext>
            </a:extLst>
          </p:cNvPr>
          <p:cNvCxnSpPr>
            <a:cxnSpLocks/>
          </p:cNvCxnSpPr>
          <p:nvPr/>
        </p:nvCxnSpPr>
        <p:spPr>
          <a:xfrm flipV="1">
            <a:off x="2550024" y="362835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F3CFA86-6C33-4259-B9C5-AD64FD7E00EC}"/>
              </a:ext>
            </a:extLst>
          </p:cNvPr>
          <p:cNvCxnSpPr>
            <a:cxnSpLocks/>
          </p:cNvCxnSpPr>
          <p:nvPr/>
        </p:nvCxnSpPr>
        <p:spPr>
          <a:xfrm flipV="1">
            <a:off x="2550024" y="236583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0BEF9-4ACE-4D05-9F02-CDA2DBA93639}"/>
              </a:ext>
            </a:extLst>
          </p:cNvPr>
          <p:cNvSpPr/>
          <p:nvPr/>
        </p:nvSpPr>
        <p:spPr>
          <a:xfrm>
            <a:off x="1948445" y="4243626"/>
            <a:ext cx="1203158" cy="44276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4294AD-6843-466D-B12C-973CFFB9AE39}"/>
              </a:ext>
            </a:extLst>
          </p:cNvPr>
          <p:cNvSpPr/>
          <p:nvPr/>
        </p:nvSpPr>
        <p:spPr>
          <a:xfrm>
            <a:off x="1948445" y="1856909"/>
            <a:ext cx="1203158" cy="442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CD23BC-DC39-4320-84E0-3B7C473E9DD7}"/>
              </a:ext>
            </a:extLst>
          </p:cNvPr>
          <p:cNvSpPr/>
          <p:nvPr/>
        </p:nvSpPr>
        <p:spPr>
          <a:xfrm>
            <a:off x="1462369" y="3594075"/>
            <a:ext cx="2175309" cy="17418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267840-76BF-4F4A-B4BA-F85112000358}"/>
              </a:ext>
            </a:extLst>
          </p:cNvPr>
          <p:cNvSpPr/>
          <p:nvPr/>
        </p:nvSpPr>
        <p:spPr>
          <a:xfrm>
            <a:off x="4687502" y="1012076"/>
            <a:ext cx="6742497" cy="463519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661E06-A9E5-484E-9BEE-296AAE7C74D8}"/>
              </a:ext>
            </a:extLst>
          </p:cNvPr>
          <p:cNvSpPr txBox="1"/>
          <p:nvPr/>
        </p:nvSpPr>
        <p:spPr>
          <a:xfrm>
            <a:off x="4796715" y="2574394"/>
            <a:ext cx="112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Hello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E89D0E-BBA1-4DA9-ABCE-F207A6910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522872"/>
              </p:ext>
            </p:extLst>
          </p:nvPr>
        </p:nvGraphicFramePr>
        <p:xfrm>
          <a:off x="7977538" y="1727926"/>
          <a:ext cx="261025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563">
                  <a:extLst>
                    <a:ext uri="{9D8B030D-6E8A-4147-A177-3AD203B41FA5}">
                      <a16:colId xmlns:a16="http://schemas.microsoft.com/office/drawing/2014/main" val="1359532198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3170946327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4270678105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246468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65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2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33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17729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20F2F74-FFC5-4081-9015-59BEF7BC9182}"/>
              </a:ext>
            </a:extLst>
          </p:cNvPr>
          <p:cNvSpPr/>
          <p:nvPr/>
        </p:nvSpPr>
        <p:spPr>
          <a:xfrm>
            <a:off x="7977538" y="3080095"/>
            <a:ext cx="2610252" cy="471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CC8EBD-C4FD-4166-B4B2-4A6A4D8CBA18}"/>
              </a:ext>
            </a:extLst>
          </p:cNvPr>
          <p:cNvSpPr txBox="1"/>
          <p:nvPr/>
        </p:nvSpPr>
        <p:spPr>
          <a:xfrm>
            <a:off x="6704144" y="2574393"/>
            <a:ext cx="41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j-lt"/>
              </a:rPr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91DC5F-AD15-437A-8FA3-2A8A73E374BF}"/>
              </a:ext>
            </a:extLst>
          </p:cNvPr>
          <p:cNvCxnSpPr>
            <a:cxnSpLocks/>
          </p:cNvCxnSpPr>
          <p:nvPr/>
        </p:nvCxnSpPr>
        <p:spPr>
          <a:xfrm>
            <a:off x="6019556" y="2889263"/>
            <a:ext cx="4923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803A4A-5C77-4267-BA81-6FFAE4DF610E}"/>
              </a:ext>
            </a:extLst>
          </p:cNvPr>
          <p:cNvCxnSpPr>
            <a:cxnSpLocks/>
          </p:cNvCxnSpPr>
          <p:nvPr/>
        </p:nvCxnSpPr>
        <p:spPr>
          <a:xfrm>
            <a:off x="7253487" y="2889263"/>
            <a:ext cx="4923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1EB2A93-A14B-4B7A-BAE2-94282B0CF488}"/>
              </a:ext>
            </a:extLst>
          </p:cNvPr>
          <p:cNvSpPr txBox="1"/>
          <p:nvPr/>
        </p:nvSpPr>
        <p:spPr>
          <a:xfrm>
            <a:off x="4796714" y="4262095"/>
            <a:ext cx="112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BDEEE4-8C59-4521-8906-72577E645A58}"/>
              </a:ext>
            </a:extLst>
          </p:cNvPr>
          <p:cNvSpPr txBox="1"/>
          <p:nvPr/>
        </p:nvSpPr>
        <p:spPr>
          <a:xfrm>
            <a:off x="5665848" y="4260379"/>
            <a:ext cx="2592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Number representation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2F4EC7-36F7-4796-9A02-B8A7A46FE7C2}"/>
              </a:ext>
            </a:extLst>
          </p:cNvPr>
          <p:cNvSpPr txBox="1"/>
          <p:nvPr/>
        </p:nvSpPr>
        <p:spPr>
          <a:xfrm>
            <a:off x="8440193" y="4246830"/>
            <a:ext cx="2060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Embedding Matrix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86B55-8997-4BBB-AD17-39988A42118B}"/>
              </a:ext>
            </a:extLst>
          </p:cNvPr>
          <p:cNvSpPr txBox="1"/>
          <p:nvPr/>
        </p:nvSpPr>
        <p:spPr>
          <a:xfrm>
            <a:off x="8507206" y="1027959"/>
            <a:ext cx="16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Embedding dim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F810C2E-9FD4-441B-B29F-232BF0C6F5E4}"/>
              </a:ext>
            </a:extLst>
          </p:cNvPr>
          <p:cNvSpPr/>
          <p:nvPr/>
        </p:nvSpPr>
        <p:spPr>
          <a:xfrm rot="16200000">
            <a:off x="9151335" y="223494"/>
            <a:ext cx="262657" cy="2610251"/>
          </a:xfrm>
          <a:prstGeom prst="rightBrace">
            <a:avLst>
              <a:gd name="adj1" fmla="val 6221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D201795A-7DBF-44B7-9FBB-404BCFD67D5E}"/>
              </a:ext>
            </a:extLst>
          </p:cNvPr>
          <p:cNvSpPr/>
          <p:nvPr/>
        </p:nvSpPr>
        <p:spPr>
          <a:xfrm>
            <a:off x="10638662" y="1727927"/>
            <a:ext cx="262657" cy="2286000"/>
          </a:xfrm>
          <a:prstGeom prst="rightBrace">
            <a:avLst>
              <a:gd name="adj1" fmla="val 6221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EFE927-DD6E-44C1-9A57-CFED035B8CBC}"/>
              </a:ext>
            </a:extLst>
          </p:cNvPr>
          <p:cNvSpPr txBox="1"/>
          <p:nvPr/>
        </p:nvSpPr>
        <p:spPr>
          <a:xfrm rot="5400000">
            <a:off x="10221997" y="2615749"/>
            <a:ext cx="176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# of Embeddings</a:t>
            </a:r>
          </a:p>
        </p:txBody>
      </p:sp>
    </p:spTree>
    <p:extLst>
      <p:ext uri="{BB962C8B-B14F-4D97-AF65-F5344CB8AC3E}">
        <p14:creationId xmlns:p14="http://schemas.microsoft.com/office/powerpoint/2010/main" val="2171913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35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Embedding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35BF5B-6DDD-497C-83B0-91A3B345AE69}"/>
              </a:ext>
            </a:extLst>
          </p:cNvPr>
          <p:cNvSpPr txBox="1"/>
          <p:nvPr/>
        </p:nvSpPr>
        <p:spPr>
          <a:xfrm>
            <a:off x="2045761" y="4785445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My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44F027-3462-416B-BC5B-0F22D19640AA}"/>
              </a:ext>
            </a:extLst>
          </p:cNvPr>
          <p:cNvSpPr txBox="1"/>
          <p:nvPr/>
        </p:nvSpPr>
        <p:spPr>
          <a:xfrm>
            <a:off x="1586074" y="1157536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제</a:t>
            </a:r>
            <a:endParaRPr lang="en-US" sz="28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D710CE-4395-44D7-A6DF-9255E63A0F91}"/>
              </a:ext>
            </a:extLst>
          </p:cNvPr>
          <p:cNvCxnSpPr>
            <a:cxnSpLocks/>
          </p:cNvCxnSpPr>
          <p:nvPr/>
        </p:nvCxnSpPr>
        <p:spPr>
          <a:xfrm flipV="1">
            <a:off x="2550024" y="3628358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F3CFA86-6C33-4259-B9C5-AD64FD7E00EC}"/>
              </a:ext>
            </a:extLst>
          </p:cNvPr>
          <p:cNvCxnSpPr>
            <a:cxnSpLocks/>
          </p:cNvCxnSpPr>
          <p:nvPr/>
        </p:nvCxnSpPr>
        <p:spPr>
          <a:xfrm flipV="1">
            <a:off x="2550024" y="2365844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0BEF9-4ACE-4D05-9F02-CDA2DBA93639}"/>
              </a:ext>
            </a:extLst>
          </p:cNvPr>
          <p:cNvSpPr/>
          <p:nvPr/>
        </p:nvSpPr>
        <p:spPr>
          <a:xfrm>
            <a:off x="1948445" y="4243631"/>
            <a:ext cx="1203158" cy="44276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4294AD-6843-466D-B12C-973CFFB9AE39}"/>
              </a:ext>
            </a:extLst>
          </p:cNvPr>
          <p:cNvSpPr/>
          <p:nvPr/>
        </p:nvSpPr>
        <p:spPr>
          <a:xfrm>
            <a:off x="1948445" y="1856914"/>
            <a:ext cx="1203158" cy="442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CD23BC-DC39-4320-84E0-3B7C473E9DD7}"/>
              </a:ext>
            </a:extLst>
          </p:cNvPr>
          <p:cNvSpPr/>
          <p:nvPr/>
        </p:nvSpPr>
        <p:spPr>
          <a:xfrm>
            <a:off x="1462369" y="3594080"/>
            <a:ext cx="2175309" cy="17418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661E06-A9E5-484E-9BEE-296AAE7C74D8}"/>
              </a:ext>
            </a:extLst>
          </p:cNvPr>
          <p:cNvSpPr txBox="1"/>
          <p:nvPr/>
        </p:nvSpPr>
        <p:spPr>
          <a:xfrm>
            <a:off x="4796715" y="2574399"/>
            <a:ext cx="112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E89D0E-BBA1-4DA9-ABCE-F207A6910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629810"/>
              </p:ext>
            </p:extLst>
          </p:nvPr>
        </p:nvGraphicFramePr>
        <p:xfrm>
          <a:off x="7977538" y="1727931"/>
          <a:ext cx="261025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563">
                  <a:extLst>
                    <a:ext uri="{9D8B030D-6E8A-4147-A177-3AD203B41FA5}">
                      <a16:colId xmlns:a16="http://schemas.microsoft.com/office/drawing/2014/main" val="1359532198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3170946327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4270678105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246468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65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2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33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17729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20F2F74-FFC5-4081-9015-59BEF7BC9182}"/>
              </a:ext>
            </a:extLst>
          </p:cNvPr>
          <p:cNvSpPr/>
          <p:nvPr/>
        </p:nvSpPr>
        <p:spPr>
          <a:xfrm>
            <a:off x="7977538" y="2175322"/>
            <a:ext cx="2610252" cy="471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CC8EBD-C4FD-4166-B4B2-4A6A4D8CBA18}"/>
              </a:ext>
            </a:extLst>
          </p:cNvPr>
          <p:cNvSpPr txBox="1"/>
          <p:nvPr/>
        </p:nvSpPr>
        <p:spPr>
          <a:xfrm>
            <a:off x="6704144" y="2574398"/>
            <a:ext cx="41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j-lt"/>
              </a:rPr>
              <a:t>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91DC5F-AD15-437A-8FA3-2A8A73E374BF}"/>
              </a:ext>
            </a:extLst>
          </p:cNvPr>
          <p:cNvCxnSpPr>
            <a:cxnSpLocks/>
          </p:cNvCxnSpPr>
          <p:nvPr/>
        </p:nvCxnSpPr>
        <p:spPr>
          <a:xfrm>
            <a:off x="6019556" y="2889268"/>
            <a:ext cx="4923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803A4A-5C77-4267-BA81-6FFAE4DF610E}"/>
              </a:ext>
            </a:extLst>
          </p:cNvPr>
          <p:cNvCxnSpPr>
            <a:cxnSpLocks/>
          </p:cNvCxnSpPr>
          <p:nvPr/>
        </p:nvCxnSpPr>
        <p:spPr>
          <a:xfrm>
            <a:off x="7253487" y="2889268"/>
            <a:ext cx="4923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1EB2A93-A14B-4B7A-BAE2-94282B0CF488}"/>
              </a:ext>
            </a:extLst>
          </p:cNvPr>
          <p:cNvSpPr txBox="1"/>
          <p:nvPr/>
        </p:nvSpPr>
        <p:spPr>
          <a:xfrm>
            <a:off x="4796714" y="4262100"/>
            <a:ext cx="112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2F4EC7-36F7-4796-9A02-B8A7A46FE7C2}"/>
              </a:ext>
            </a:extLst>
          </p:cNvPr>
          <p:cNvSpPr txBox="1"/>
          <p:nvPr/>
        </p:nvSpPr>
        <p:spPr>
          <a:xfrm>
            <a:off x="8440193" y="4246835"/>
            <a:ext cx="2060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Embedding Matrix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80E4F0-5EB1-4C8D-B1A7-781E6454DBCE}"/>
              </a:ext>
            </a:extLst>
          </p:cNvPr>
          <p:cNvSpPr/>
          <p:nvPr/>
        </p:nvSpPr>
        <p:spPr>
          <a:xfrm>
            <a:off x="1948444" y="3019299"/>
            <a:ext cx="1203157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7681D8-24EB-4807-BEAB-B459E0D6DA57}"/>
              </a:ext>
            </a:extLst>
          </p:cNvPr>
          <p:cNvSpPr/>
          <p:nvPr/>
        </p:nvSpPr>
        <p:spPr>
          <a:xfrm>
            <a:off x="4687503" y="1316719"/>
            <a:ext cx="6400800" cy="433054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21D7D8-6C03-49FE-B6B8-F42A81F450BA}"/>
              </a:ext>
            </a:extLst>
          </p:cNvPr>
          <p:cNvSpPr txBox="1"/>
          <p:nvPr/>
        </p:nvSpPr>
        <p:spPr>
          <a:xfrm>
            <a:off x="5665848" y="4260379"/>
            <a:ext cx="2592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Number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72271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36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Embedding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35BF5B-6DDD-497C-83B0-91A3B345AE69}"/>
              </a:ext>
            </a:extLst>
          </p:cNvPr>
          <p:cNvSpPr txBox="1"/>
          <p:nvPr/>
        </p:nvSpPr>
        <p:spPr>
          <a:xfrm>
            <a:off x="2045761" y="4785445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My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44F027-3462-416B-BC5B-0F22D19640AA}"/>
              </a:ext>
            </a:extLst>
          </p:cNvPr>
          <p:cNvSpPr txBox="1"/>
          <p:nvPr/>
        </p:nvSpPr>
        <p:spPr>
          <a:xfrm>
            <a:off x="1586074" y="1157536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제</a:t>
            </a:r>
            <a:endParaRPr lang="en-US" sz="28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D710CE-4395-44D7-A6DF-9255E63A0F91}"/>
              </a:ext>
            </a:extLst>
          </p:cNvPr>
          <p:cNvCxnSpPr>
            <a:cxnSpLocks/>
          </p:cNvCxnSpPr>
          <p:nvPr/>
        </p:nvCxnSpPr>
        <p:spPr>
          <a:xfrm flipV="1">
            <a:off x="2550024" y="3628358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F3CFA86-6C33-4259-B9C5-AD64FD7E00EC}"/>
              </a:ext>
            </a:extLst>
          </p:cNvPr>
          <p:cNvCxnSpPr>
            <a:cxnSpLocks/>
          </p:cNvCxnSpPr>
          <p:nvPr/>
        </p:nvCxnSpPr>
        <p:spPr>
          <a:xfrm flipV="1">
            <a:off x="2550024" y="2365844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0BEF9-4ACE-4D05-9F02-CDA2DBA93639}"/>
              </a:ext>
            </a:extLst>
          </p:cNvPr>
          <p:cNvSpPr/>
          <p:nvPr/>
        </p:nvSpPr>
        <p:spPr>
          <a:xfrm>
            <a:off x="1948445" y="4243631"/>
            <a:ext cx="1203158" cy="44276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4294AD-6843-466D-B12C-973CFFB9AE39}"/>
              </a:ext>
            </a:extLst>
          </p:cNvPr>
          <p:cNvSpPr/>
          <p:nvPr/>
        </p:nvSpPr>
        <p:spPr>
          <a:xfrm>
            <a:off x="1948445" y="1856914"/>
            <a:ext cx="1203158" cy="442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CD23BC-DC39-4320-84E0-3B7C473E9DD7}"/>
              </a:ext>
            </a:extLst>
          </p:cNvPr>
          <p:cNvSpPr/>
          <p:nvPr/>
        </p:nvSpPr>
        <p:spPr>
          <a:xfrm>
            <a:off x="1462369" y="3594080"/>
            <a:ext cx="2175309" cy="17418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267840-76BF-4F4A-B4BA-F85112000358}"/>
              </a:ext>
            </a:extLst>
          </p:cNvPr>
          <p:cNvSpPr/>
          <p:nvPr/>
        </p:nvSpPr>
        <p:spPr>
          <a:xfrm>
            <a:off x="4687503" y="1316724"/>
            <a:ext cx="6400800" cy="401921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661E06-A9E5-484E-9BEE-296AAE7C74D8}"/>
              </a:ext>
            </a:extLst>
          </p:cNvPr>
          <p:cNvSpPr txBox="1"/>
          <p:nvPr/>
        </p:nvSpPr>
        <p:spPr>
          <a:xfrm>
            <a:off x="4796715" y="2574399"/>
            <a:ext cx="112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E89D0E-BBA1-4DA9-ABCE-F207A6910AF8}"/>
              </a:ext>
            </a:extLst>
          </p:cNvPr>
          <p:cNvGraphicFramePr>
            <a:graphicFrameLocks noGrp="1"/>
          </p:cNvGraphicFramePr>
          <p:nvPr/>
        </p:nvGraphicFramePr>
        <p:xfrm>
          <a:off x="7977538" y="1727931"/>
          <a:ext cx="261025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563">
                  <a:extLst>
                    <a:ext uri="{9D8B030D-6E8A-4147-A177-3AD203B41FA5}">
                      <a16:colId xmlns:a16="http://schemas.microsoft.com/office/drawing/2014/main" val="1359532198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3170946327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4270678105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246468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65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2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33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17729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20F2F74-FFC5-4081-9015-59BEF7BC9182}"/>
              </a:ext>
            </a:extLst>
          </p:cNvPr>
          <p:cNvSpPr/>
          <p:nvPr/>
        </p:nvSpPr>
        <p:spPr>
          <a:xfrm>
            <a:off x="7977538" y="2175322"/>
            <a:ext cx="2610252" cy="471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CC8EBD-C4FD-4166-B4B2-4A6A4D8CBA18}"/>
              </a:ext>
            </a:extLst>
          </p:cNvPr>
          <p:cNvSpPr txBox="1"/>
          <p:nvPr/>
        </p:nvSpPr>
        <p:spPr>
          <a:xfrm>
            <a:off x="6704144" y="2574398"/>
            <a:ext cx="41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j-lt"/>
              </a:rPr>
              <a:t>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91DC5F-AD15-437A-8FA3-2A8A73E374BF}"/>
              </a:ext>
            </a:extLst>
          </p:cNvPr>
          <p:cNvCxnSpPr>
            <a:cxnSpLocks/>
          </p:cNvCxnSpPr>
          <p:nvPr/>
        </p:nvCxnSpPr>
        <p:spPr>
          <a:xfrm>
            <a:off x="6019556" y="2889268"/>
            <a:ext cx="4923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803A4A-5C77-4267-BA81-6FFAE4DF610E}"/>
              </a:ext>
            </a:extLst>
          </p:cNvPr>
          <p:cNvCxnSpPr>
            <a:cxnSpLocks/>
          </p:cNvCxnSpPr>
          <p:nvPr/>
        </p:nvCxnSpPr>
        <p:spPr>
          <a:xfrm>
            <a:off x="7253487" y="2889268"/>
            <a:ext cx="4923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1EB2A93-A14B-4B7A-BAE2-94282B0CF488}"/>
              </a:ext>
            </a:extLst>
          </p:cNvPr>
          <p:cNvSpPr txBox="1"/>
          <p:nvPr/>
        </p:nvSpPr>
        <p:spPr>
          <a:xfrm>
            <a:off x="4796714" y="4262100"/>
            <a:ext cx="112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BDEEE4-8C59-4521-8906-72577E645A58}"/>
              </a:ext>
            </a:extLst>
          </p:cNvPr>
          <p:cNvSpPr txBox="1"/>
          <p:nvPr/>
        </p:nvSpPr>
        <p:spPr>
          <a:xfrm>
            <a:off x="5962180" y="4260384"/>
            <a:ext cx="2060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Number representation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2F4EC7-36F7-4796-9A02-B8A7A46FE7C2}"/>
              </a:ext>
            </a:extLst>
          </p:cNvPr>
          <p:cNvSpPr txBox="1"/>
          <p:nvPr/>
        </p:nvSpPr>
        <p:spPr>
          <a:xfrm>
            <a:off x="8440193" y="4246835"/>
            <a:ext cx="2060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Embedding Matrix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80E4F0-5EB1-4C8D-B1A7-781E6454DBCE}"/>
              </a:ext>
            </a:extLst>
          </p:cNvPr>
          <p:cNvSpPr/>
          <p:nvPr/>
        </p:nvSpPr>
        <p:spPr>
          <a:xfrm>
            <a:off x="1948444" y="3019299"/>
            <a:ext cx="1203157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EBD852-28B0-490B-991E-98A2521AE48D}"/>
              </a:ext>
            </a:extLst>
          </p:cNvPr>
          <p:cNvSpPr txBox="1"/>
          <p:nvPr/>
        </p:nvSpPr>
        <p:spPr>
          <a:xfrm>
            <a:off x="2885549" y="5684161"/>
            <a:ext cx="642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Embedding matrix is trainable 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0083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37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Embedding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35BF5B-6DDD-497C-83B0-91A3B345AE69}"/>
              </a:ext>
            </a:extLst>
          </p:cNvPr>
          <p:cNvSpPr txBox="1"/>
          <p:nvPr/>
        </p:nvSpPr>
        <p:spPr>
          <a:xfrm>
            <a:off x="2045761" y="4785445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My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44F027-3462-416B-BC5B-0F22D19640AA}"/>
              </a:ext>
            </a:extLst>
          </p:cNvPr>
          <p:cNvSpPr txBox="1"/>
          <p:nvPr/>
        </p:nvSpPr>
        <p:spPr>
          <a:xfrm>
            <a:off x="1586074" y="1157536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제</a:t>
            </a:r>
            <a:endParaRPr lang="en-US" sz="28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D710CE-4395-44D7-A6DF-9255E63A0F91}"/>
              </a:ext>
            </a:extLst>
          </p:cNvPr>
          <p:cNvCxnSpPr>
            <a:cxnSpLocks/>
          </p:cNvCxnSpPr>
          <p:nvPr/>
        </p:nvCxnSpPr>
        <p:spPr>
          <a:xfrm flipV="1">
            <a:off x="2550024" y="3628358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F3CFA86-6C33-4259-B9C5-AD64FD7E00EC}"/>
              </a:ext>
            </a:extLst>
          </p:cNvPr>
          <p:cNvCxnSpPr>
            <a:cxnSpLocks/>
          </p:cNvCxnSpPr>
          <p:nvPr/>
        </p:nvCxnSpPr>
        <p:spPr>
          <a:xfrm flipV="1">
            <a:off x="2550024" y="2365844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0BEF9-4ACE-4D05-9F02-CDA2DBA93639}"/>
              </a:ext>
            </a:extLst>
          </p:cNvPr>
          <p:cNvSpPr/>
          <p:nvPr/>
        </p:nvSpPr>
        <p:spPr>
          <a:xfrm>
            <a:off x="1948445" y="4243631"/>
            <a:ext cx="1203158" cy="44276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4294AD-6843-466D-B12C-973CFFB9AE39}"/>
              </a:ext>
            </a:extLst>
          </p:cNvPr>
          <p:cNvSpPr/>
          <p:nvPr/>
        </p:nvSpPr>
        <p:spPr>
          <a:xfrm>
            <a:off x="1948445" y="1856914"/>
            <a:ext cx="1203158" cy="442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CD23BC-DC39-4320-84E0-3B7C473E9DD7}"/>
              </a:ext>
            </a:extLst>
          </p:cNvPr>
          <p:cNvSpPr/>
          <p:nvPr/>
        </p:nvSpPr>
        <p:spPr>
          <a:xfrm>
            <a:off x="1462369" y="3594080"/>
            <a:ext cx="2175309" cy="17418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267840-76BF-4F4A-B4BA-F85112000358}"/>
              </a:ext>
            </a:extLst>
          </p:cNvPr>
          <p:cNvSpPr/>
          <p:nvPr/>
        </p:nvSpPr>
        <p:spPr>
          <a:xfrm>
            <a:off x="4687503" y="1316724"/>
            <a:ext cx="6400800" cy="401921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661E06-A9E5-484E-9BEE-296AAE7C74D8}"/>
              </a:ext>
            </a:extLst>
          </p:cNvPr>
          <p:cNvSpPr txBox="1"/>
          <p:nvPr/>
        </p:nvSpPr>
        <p:spPr>
          <a:xfrm>
            <a:off x="4796715" y="2574399"/>
            <a:ext cx="112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E89D0E-BBA1-4DA9-ABCE-F207A6910AF8}"/>
              </a:ext>
            </a:extLst>
          </p:cNvPr>
          <p:cNvGraphicFramePr>
            <a:graphicFrameLocks noGrp="1"/>
          </p:cNvGraphicFramePr>
          <p:nvPr/>
        </p:nvGraphicFramePr>
        <p:xfrm>
          <a:off x="7977538" y="1727931"/>
          <a:ext cx="261025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563">
                  <a:extLst>
                    <a:ext uri="{9D8B030D-6E8A-4147-A177-3AD203B41FA5}">
                      <a16:colId xmlns:a16="http://schemas.microsoft.com/office/drawing/2014/main" val="1359532198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3170946327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4270678105"/>
                    </a:ext>
                  </a:extLst>
                </a:gridCol>
                <a:gridCol w="652563">
                  <a:extLst>
                    <a:ext uri="{9D8B030D-6E8A-4147-A177-3AD203B41FA5}">
                      <a16:colId xmlns:a16="http://schemas.microsoft.com/office/drawing/2014/main" val="246468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65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2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33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17729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20F2F74-FFC5-4081-9015-59BEF7BC9182}"/>
              </a:ext>
            </a:extLst>
          </p:cNvPr>
          <p:cNvSpPr/>
          <p:nvPr/>
        </p:nvSpPr>
        <p:spPr>
          <a:xfrm>
            <a:off x="7977538" y="2175322"/>
            <a:ext cx="2610252" cy="471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CC8EBD-C4FD-4166-B4B2-4A6A4D8CBA18}"/>
              </a:ext>
            </a:extLst>
          </p:cNvPr>
          <p:cNvSpPr txBox="1"/>
          <p:nvPr/>
        </p:nvSpPr>
        <p:spPr>
          <a:xfrm>
            <a:off x="6704144" y="2574398"/>
            <a:ext cx="41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j-lt"/>
              </a:rPr>
              <a:t>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91DC5F-AD15-437A-8FA3-2A8A73E374BF}"/>
              </a:ext>
            </a:extLst>
          </p:cNvPr>
          <p:cNvCxnSpPr>
            <a:cxnSpLocks/>
          </p:cNvCxnSpPr>
          <p:nvPr/>
        </p:nvCxnSpPr>
        <p:spPr>
          <a:xfrm>
            <a:off x="6019556" y="2889268"/>
            <a:ext cx="4923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803A4A-5C77-4267-BA81-6FFAE4DF610E}"/>
              </a:ext>
            </a:extLst>
          </p:cNvPr>
          <p:cNvCxnSpPr>
            <a:cxnSpLocks/>
          </p:cNvCxnSpPr>
          <p:nvPr/>
        </p:nvCxnSpPr>
        <p:spPr>
          <a:xfrm>
            <a:off x="7253487" y="2889268"/>
            <a:ext cx="4923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1EB2A93-A14B-4B7A-BAE2-94282B0CF488}"/>
              </a:ext>
            </a:extLst>
          </p:cNvPr>
          <p:cNvSpPr txBox="1"/>
          <p:nvPr/>
        </p:nvSpPr>
        <p:spPr>
          <a:xfrm>
            <a:off x="4796714" y="4262100"/>
            <a:ext cx="112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BDEEE4-8C59-4521-8906-72577E645A58}"/>
              </a:ext>
            </a:extLst>
          </p:cNvPr>
          <p:cNvSpPr txBox="1"/>
          <p:nvPr/>
        </p:nvSpPr>
        <p:spPr>
          <a:xfrm>
            <a:off x="5962180" y="4260384"/>
            <a:ext cx="2060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Number representation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2F4EC7-36F7-4796-9A02-B8A7A46FE7C2}"/>
              </a:ext>
            </a:extLst>
          </p:cNvPr>
          <p:cNvSpPr txBox="1"/>
          <p:nvPr/>
        </p:nvSpPr>
        <p:spPr>
          <a:xfrm>
            <a:off x="8440193" y="4246835"/>
            <a:ext cx="2060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Embedding Matrix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80E4F0-5EB1-4C8D-B1A7-781E6454DBCE}"/>
              </a:ext>
            </a:extLst>
          </p:cNvPr>
          <p:cNvSpPr/>
          <p:nvPr/>
        </p:nvSpPr>
        <p:spPr>
          <a:xfrm>
            <a:off x="1948444" y="3019299"/>
            <a:ext cx="1203157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56C71-2D82-4A36-BB12-04051D067F01}"/>
              </a:ext>
            </a:extLst>
          </p:cNvPr>
          <p:cNvSpPr txBox="1"/>
          <p:nvPr/>
        </p:nvSpPr>
        <p:spPr>
          <a:xfrm>
            <a:off x="1083733" y="5633359"/>
            <a:ext cx="10430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+mj-lt"/>
              </a:rPr>
              <a:t>torch.nn.embedding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num_embeddings</a:t>
            </a:r>
            <a:r>
              <a:rPr lang="en-US" sz="2400" dirty="0">
                <a:latin typeface="+mj-lt"/>
              </a:rPr>
              <a:t>, embedding dim)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6328F6-7FE5-4F1E-A9AC-2DE771F6F1B8}"/>
              </a:ext>
            </a:extLst>
          </p:cNvPr>
          <p:cNvSpPr txBox="1"/>
          <p:nvPr/>
        </p:nvSpPr>
        <p:spPr>
          <a:xfrm>
            <a:off x="2604302" y="6138802"/>
            <a:ext cx="7322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https://pytorch.org/docs/stable/generated/torch.nn.Embedding.html</a:t>
            </a:r>
          </a:p>
        </p:txBody>
      </p:sp>
    </p:spTree>
    <p:extLst>
      <p:ext uri="{BB962C8B-B14F-4D97-AF65-F5344CB8AC3E}">
        <p14:creationId xmlns:p14="http://schemas.microsoft.com/office/powerpoint/2010/main" val="2120635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38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Decoder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F27D2D-F2D9-48E6-AFA8-E65D365C15F8}"/>
              </a:ext>
            </a:extLst>
          </p:cNvPr>
          <p:cNvSpPr txBox="1"/>
          <p:nvPr/>
        </p:nvSpPr>
        <p:spPr>
          <a:xfrm>
            <a:off x="1979856" y="5319486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23FD83-9192-453E-BC62-12EA43CDDD07}"/>
              </a:ext>
            </a:extLst>
          </p:cNvPr>
          <p:cNvSpPr txBox="1"/>
          <p:nvPr/>
        </p:nvSpPr>
        <p:spPr>
          <a:xfrm>
            <a:off x="1520169" y="1691577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857D72-E82A-4B1D-ADA2-D5F76234B50A}"/>
              </a:ext>
            </a:extLst>
          </p:cNvPr>
          <p:cNvSpPr/>
          <p:nvPr/>
        </p:nvSpPr>
        <p:spPr>
          <a:xfrm>
            <a:off x="1882540" y="3575990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E8AE75-F1AF-4091-A06A-2FF61321B3E6}"/>
              </a:ext>
            </a:extLst>
          </p:cNvPr>
          <p:cNvCxnSpPr>
            <a:cxnSpLocks/>
          </p:cNvCxnSpPr>
          <p:nvPr/>
        </p:nvCxnSpPr>
        <p:spPr>
          <a:xfrm flipV="1">
            <a:off x="2484119" y="416239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139F34-4DC6-40DA-8A3E-22A8C14AD2EA}"/>
              </a:ext>
            </a:extLst>
          </p:cNvPr>
          <p:cNvCxnSpPr>
            <a:cxnSpLocks/>
          </p:cNvCxnSpPr>
          <p:nvPr/>
        </p:nvCxnSpPr>
        <p:spPr>
          <a:xfrm flipV="1">
            <a:off x="2484119" y="2899885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9564024-7E98-40B2-BA0E-3A776370ED5E}"/>
              </a:ext>
            </a:extLst>
          </p:cNvPr>
          <p:cNvSpPr/>
          <p:nvPr/>
        </p:nvSpPr>
        <p:spPr>
          <a:xfrm>
            <a:off x="1882540" y="4777672"/>
            <a:ext cx="1203158" cy="44276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62B733-C2DF-413A-9DE6-6451B61A8682}"/>
              </a:ext>
            </a:extLst>
          </p:cNvPr>
          <p:cNvSpPr/>
          <p:nvPr/>
        </p:nvSpPr>
        <p:spPr>
          <a:xfrm>
            <a:off x="1882540" y="2390955"/>
            <a:ext cx="1203158" cy="442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D75B66-EF63-4961-B86B-6510FE6E960F}"/>
              </a:ext>
            </a:extLst>
          </p:cNvPr>
          <p:cNvSpPr/>
          <p:nvPr/>
        </p:nvSpPr>
        <p:spPr>
          <a:xfrm>
            <a:off x="1396463" y="1679459"/>
            <a:ext cx="2175309" cy="248294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B3690B-805F-4DE4-AEA2-85D1CE0CDB7D}"/>
              </a:ext>
            </a:extLst>
          </p:cNvPr>
          <p:cNvSpPr/>
          <p:nvPr/>
        </p:nvSpPr>
        <p:spPr>
          <a:xfrm>
            <a:off x="4609697" y="1133965"/>
            <a:ext cx="6435916" cy="47360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540599-E344-41A3-8050-94786322B97D}"/>
              </a:ext>
            </a:extLst>
          </p:cNvPr>
          <p:cNvSpPr/>
          <p:nvPr/>
        </p:nvSpPr>
        <p:spPr>
          <a:xfrm>
            <a:off x="6261567" y="5098105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69C5A85-C6CC-4D27-8843-F0447BBAD4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682941" y="2921048"/>
            <a:ext cx="2360411" cy="20136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A40AFD5-281F-4879-A57D-B960E4FB8C2D}"/>
              </a:ext>
            </a:extLst>
          </p:cNvPr>
          <p:cNvSpPr txBox="1"/>
          <p:nvPr/>
        </p:nvSpPr>
        <p:spPr>
          <a:xfrm>
            <a:off x="5880468" y="1311562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3CD4A1-F632-4414-97F4-B13E8C1F53DE}"/>
              </a:ext>
            </a:extLst>
          </p:cNvPr>
          <p:cNvCxnSpPr>
            <a:cxnSpLocks/>
          </p:cNvCxnSpPr>
          <p:nvPr/>
        </p:nvCxnSpPr>
        <p:spPr>
          <a:xfrm flipV="1">
            <a:off x="6870884" y="1915087"/>
            <a:ext cx="0" cy="3616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13CB54F-3480-43B0-881C-B9DDF846DB67}"/>
              </a:ext>
            </a:extLst>
          </p:cNvPr>
          <p:cNvSpPr txBox="1"/>
          <p:nvPr/>
        </p:nvSpPr>
        <p:spPr>
          <a:xfrm>
            <a:off x="7512708" y="5093641"/>
            <a:ext cx="353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Hidden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07293F-3827-43C0-B117-D3A60ADCCDE0}"/>
              </a:ext>
            </a:extLst>
          </p:cNvPr>
          <p:cNvSpPr txBox="1"/>
          <p:nvPr/>
        </p:nvSpPr>
        <p:spPr>
          <a:xfrm>
            <a:off x="7512708" y="3723263"/>
            <a:ext cx="353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Decoder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ED04FA-D416-4635-AC68-6146CF99ABE0}"/>
              </a:ext>
            </a:extLst>
          </p:cNvPr>
          <p:cNvSpPr txBox="1"/>
          <p:nvPr/>
        </p:nvSpPr>
        <p:spPr>
          <a:xfrm>
            <a:off x="7512708" y="1340334"/>
            <a:ext cx="353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Output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21A992-7152-4024-85BD-61D0F85B738F}"/>
              </a:ext>
            </a:extLst>
          </p:cNvPr>
          <p:cNvSpPr txBox="1"/>
          <p:nvPr/>
        </p:nvSpPr>
        <p:spPr>
          <a:xfrm>
            <a:off x="6271458" y="2325942"/>
            <a:ext cx="1203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j-lt"/>
              </a:rPr>
              <a:t>p(4)</a:t>
            </a:r>
            <a:endParaRPr lang="en-US" sz="3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B27E1-B3CA-409C-96D3-24F81C0BE0C0}"/>
              </a:ext>
            </a:extLst>
          </p:cNvPr>
          <p:cNvSpPr txBox="1"/>
          <p:nvPr/>
        </p:nvSpPr>
        <p:spPr>
          <a:xfrm>
            <a:off x="7512708" y="2416386"/>
            <a:ext cx="3532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Number representation</a:t>
            </a: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softmax</a:t>
            </a:r>
            <a:r>
              <a:rPr lang="en-US" sz="24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8461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39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Decoder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35BF5B-6DDD-497C-83B0-91A3B345AE69}"/>
              </a:ext>
            </a:extLst>
          </p:cNvPr>
          <p:cNvSpPr txBox="1"/>
          <p:nvPr/>
        </p:nvSpPr>
        <p:spPr>
          <a:xfrm>
            <a:off x="1979856" y="5319486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44F027-3462-416B-BC5B-0F22D19640AA}"/>
              </a:ext>
            </a:extLst>
          </p:cNvPr>
          <p:cNvSpPr txBox="1"/>
          <p:nvPr/>
        </p:nvSpPr>
        <p:spPr>
          <a:xfrm>
            <a:off x="1520169" y="1691577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12990E4-AE4E-49AF-9DEC-96404A7B3E90}"/>
              </a:ext>
            </a:extLst>
          </p:cNvPr>
          <p:cNvSpPr/>
          <p:nvPr/>
        </p:nvSpPr>
        <p:spPr>
          <a:xfrm>
            <a:off x="1882540" y="3575990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D710CE-4395-44D7-A6DF-9255E63A0F91}"/>
              </a:ext>
            </a:extLst>
          </p:cNvPr>
          <p:cNvCxnSpPr>
            <a:cxnSpLocks/>
          </p:cNvCxnSpPr>
          <p:nvPr/>
        </p:nvCxnSpPr>
        <p:spPr>
          <a:xfrm flipV="1">
            <a:off x="2484119" y="416239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F3CFA86-6C33-4259-B9C5-AD64FD7E00EC}"/>
              </a:ext>
            </a:extLst>
          </p:cNvPr>
          <p:cNvCxnSpPr>
            <a:cxnSpLocks/>
          </p:cNvCxnSpPr>
          <p:nvPr/>
        </p:nvCxnSpPr>
        <p:spPr>
          <a:xfrm flipV="1">
            <a:off x="2484119" y="2899885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0BEF9-4ACE-4D05-9F02-CDA2DBA93639}"/>
              </a:ext>
            </a:extLst>
          </p:cNvPr>
          <p:cNvSpPr/>
          <p:nvPr/>
        </p:nvSpPr>
        <p:spPr>
          <a:xfrm>
            <a:off x="1882540" y="4777672"/>
            <a:ext cx="1203158" cy="44276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4294AD-6843-466D-B12C-973CFFB9AE39}"/>
              </a:ext>
            </a:extLst>
          </p:cNvPr>
          <p:cNvSpPr/>
          <p:nvPr/>
        </p:nvSpPr>
        <p:spPr>
          <a:xfrm>
            <a:off x="1882540" y="2390955"/>
            <a:ext cx="1203158" cy="442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CD23BC-DC39-4320-84E0-3B7C473E9DD7}"/>
              </a:ext>
            </a:extLst>
          </p:cNvPr>
          <p:cNvSpPr/>
          <p:nvPr/>
        </p:nvSpPr>
        <p:spPr>
          <a:xfrm>
            <a:off x="1396463" y="1679459"/>
            <a:ext cx="2175309" cy="17418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267840-76BF-4F4A-B4BA-F85112000358}"/>
              </a:ext>
            </a:extLst>
          </p:cNvPr>
          <p:cNvSpPr/>
          <p:nvPr/>
        </p:nvSpPr>
        <p:spPr>
          <a:xfrm>
            <a:off x="4609697" y="1133965"/>
            <a:ext cx="6435916" cy="47360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B8F73-CAED-4988-9BBC-55477504D7FD}"/>
              </a:ext>
            </a:extLst>
          </p:cNvPr>
          <p:cNvSpPr/>
          <p:nvPr/>
        </p:nvSpPr>
        <p:spPr>
          <a:xfrm>
            <a:off x="6261567" y="5098105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9CD5B3-BBC0-406E-B8FC-82913617BF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682941" y="2921048"/>
            <a:ext cx="2360411" cy="2013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266504-132A-4683-8ED4-ECE616FC5F3D}"/>
              </a:ext>
            </a:extLst>
          </p:cNvPr>
          <p:cNvSpPr txBox="1"/>
          <p:nvPr/>
        </p:nvSpPr>
        <p:spPr>
          <a:xfrm>
            <a:off x="6271458" y="2325942"/>
            <a:ext cx="1203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j-lt"/>
              </a:rPr>
              <a:t>p(7)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6F8D0B-DDD5-46A6-97C7-DB379FAA5E1E}"/>
              </a:ext>
            </a:extLst>
          </p:cNvPr>
          <p:cNvSpPr txBox="1"/>
          <p:nvPr/>
        </p:nvSpPr>
        <p:spPr>
          <a:xfrm>
            <a:off x="5880468" y="1311562"/>
            <a:ext cx="198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안녕하세요</a:t>
            </a:r>
            <a:endParaRPr lang="en-US" sz="2800" dirty="0">
              <a:solidFill>
                <a:srgbClr val="FFC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247E7F-5984-42E2-9495-AE42EC351E96}"/>
              </a:ext>
            </a:extLst>
          </p:cNvPr>
          <p:cNvCxnSpPr>
            <a:cxnSpLocks/>
          </p:cNvCxnSpPr>
          <p:nvPr/>
        </p:nvCxnSpPr>
        <p:spPr>
          <a:xfrm flipV="1">
            <a:off x="6870884" y="1915087"/>
            <a:ext cx="0" cy="3616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2FFE1C0-E130-4550-807A-FB21209E204A}"/>
              </a:ext>
            </a:extLst>
          </p:cNvPr>
          <p:cNvSpPr txBox="1"/>
          <p:nvPr/>
        </p:nvSpPr>
        <p:spPr>
          <a:xfrm>
            <a:off x="7512708" y="2416386"/>
            <a:ext cx="3532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Number representation</a:t>
            </a: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softmax</a:t>
            </a:r>
            <a:r>
              <a:rPr lang="en-US" sz="2400" dirty="0">
                <a:latin typeface="+mj-lt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C3C91-404B-40B3-8741-384B12093F00}"/>
              </a:ext>
            </a:extLst>
          </p:cNvPr>
          <p:cNvSpPr txBox="1"/>
          <p:nvPr/>
        </p:nvSpPr>
        <p:spPr>
          <a:xfrm>
            <a:off x="7512708" y="5093641"/>
            <a:ext cx="353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Hidden state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EA15D1-EC51-4B1A-84BD-ED35B27315B5}"/>
              </a:ext>
            </a:extLst>
          </p:cNvPr>
          <p:cNvSpPr txBox="1"/>
          <p:nvPr/>
        </p:nvSpPr>
        <p:spPr>
          <a:xfrm>
            <a:off x="7512708" y="3723263"/>
            <a:ext cx="353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Decoder Network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B8D61-866F-49B8-9058-669D40F1AA46}"/>
              </a:ext>
            </a:extLst>
          </p:cNvPr>
          <p:cNvSpPr txBox="1"/>
          <p:nvPr/>
        </p:nvSpPr>
        <p:spPr>
          <a:xfrm>
            <a:off x="7512708" y="1340334"/>
            <a:ext cx="353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Output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CFEFE-35BD-4868-8E2E-B1CC8A87FFCC}"/>
              </a:ext>
            </a:extLst>
          </p:cNvPr>
          <p:cNvSpPr txBox="1"/>
          <p:nvPr/>
        </p:nvSpPr>
        <p:spPr>
          <a:xfrm>
            <a:off x="2510585" y="6070103"/>
            <a:ext cx="7613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+mj-lt"/>
              </a:rPr>
              <a:t>torch.nn.Linear</a:t>
            </a:r>
            <a:r>
              <a:rPr lang="en-US" sz="2800" dirty="0">
                <a:latin typeface="+mj-lt"/>
              </a:rPr>
              <a:t>(</a:t>
            </a:r>
            <a:r>
              <a:rPr lang="en-US" sz="2800" dirty="0" err="1">
                <a:latin typeface="+mj-lt"/>
              </a:rPr>
              <a:t>hidden_size</a:t>
            </a:r>
            <a:r>
              <a:rPr lang="en-US" sz="2800" dirty="0">
                <a:latin typeface="+mj-lt"/>
              </a:rPr>
              <a:t>, </a:t>
            </a:r>
            <a:r>
              <a:rPr lang="en-US" sz="2800" dirty="0" err="1">
                <a:latin typeface="+mj-lt"/>
              </a:rPr>
              <a:t>output_size</a:t>
            </a:r>
            <a:r>
              <a:rPr lang="en-US" sz="28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254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DD9F3D-7C81-4D9A-96D8-A9BB791BAB1C}"/>
              </a:ext>
            </a:extLst>
          </p:cNvPr>
          <p:cNvSpPr txBox="1">
            <a:spLocks/>
          </p:cNvSpPr>
          <p:nvPr/>
        </p:nvSpPr>
        <p:spPr>
          <a:xfrm>
            <a:off x="887656" y="2296124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150F64-5C8A-4290-BD0C-B5A44E26E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18" y="2517760"/>
            <a:ext cx="1665703" cy="1665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6130B4E-0B88-4BC4-9E13-506957F6FFD3}"/>
              </a:ext>
            </a:extLst>
          </p:cNvPr>
          <p:cNvSpPr txBox="1"/>
          <p:nvPr/>
        </p:nvSpPr>
        <p:spPr>
          <a:xfrm>
            <a:off x="756388" y="5461914"/>
            <a:ext cx="1066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j-lt"/>
              </a:rPr>
              <a:t>Feed-Forward Network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4CEF045-BE31-4C28-ACEC-A6E840883D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6062" y="1727824"/>
            <a:ext cx="3114682" cy="298301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A109B69-632C-4441-92C4-9AA2A038D27B}"/>
              </a:ext>
            </a:extLst>
          </p:cNvPr>
          <p:cNvSpPr/>
          <p:nvPr/>
        </p:nvSpPr>
        <p:spPr>
          <a:xfrm>
            <a:off x="4359344" y="1804023"/>
            <a:ext cx="152400" cy="28814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BE7666-DD18-4023-99E0-37906FA65D15}"/>
              </a:ext>
            </a:extLst>
          </p:cNvPr>
          <p:cNvCxnSpPr>
            <a:cxnSpLocks/>
          </p:cNvCxnSpPr>
          <p:nvPr/>
        </p:nvCxnSpPr>
        <p:spPr>
          <a:xfrm>
            <a:off x="3233278" y="3297671"/>
            <a:ext cx="990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516616C-E350-4B12-8129-4735870AB3D6}"/>
              </a:ext>
            </a:extLst>
          </p:cNvPr>
          <p:cNvSpPr txBox="1"/>
          <p:nvPr/>
        </p:nvSpPr>
        <p:spPr>
          <a:xfrm>
            <a:off x="8000010" y="1818345"/>
            <a:ext cx="3979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CB6C34-82AA-46B2-B46C-ACC83C45E65F}"/>
              </a:ext>
            </a:extLst>
          </p:cNvPr>
          <p:cNvSpPr txBox="1"/>
          <p:nvPr/>
        </p:nvSpPr>
        <p:spPr>
          <a:xfrm rot="5400000">
            <a:off x="6121866" y="4145244"/>
            <a:ext cx="65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 . 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7B8899-A8FD-4B48-A0C6-5F1CF4D422D3}"/>
              </a:ext>
            </a:extLst>
          </p:cNvPr>
          <p:cNvSpPr txBox="1"/>
          <p:nvPr/>
        </p:nvSpPr>
        <p:spPr>
          <a:xfrm rot="5400000">
            <a:off x="4699136" y="4743553"/>
            <a:ext cx="65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 . 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8FF5F0-D35C-4C2C-9FF6-1773D3562B98}"/>
              </a:ext>
            </a:extLst>
          </p:cNvPr>
          <p:cNvSpPr txBox="1"/>
          <p:nvPr/>
        </p:nvSpPr>
        <p:spPr>
          <a:xfrm rot="5400000">
            <a:off x="7562746" y="3803333"/>
            <a:ext cx="65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 . 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071268-A350-460A-A511-6E2F32CAA99C}"/>
              </a:ext>
            </a:extLst>
          </p:cNvPr>
          <p:cNvSpPr txBox="1"/>
          <p:nvPr/>
        </p:nvSpPr>
        <p:spPr>
          <a:xfrm>
            <a:off x="3075114" y="3376513"/>
            <a:ext cx="1306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Flatten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051224-9518-4243-B221-198CA04FE337}"/>
              </a:ext>
            </a:extLst>
          </p:cNvPr>
          <p:cNvSpPr/>
          <p:nvPr/>
        </p:nvSpPr>
        <p:spPr>
          <a:xfrm>
            <a:off x="4357685" y="2025753"/>
            <a:ext cx="152400" cy="17121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C569451-5600-4829-A5A0-3A49B571A3DB}"/>
              </a:ext>
            </a:extLst>
          </p:cNvPr>
          <p:cNvSpPr/>
          <p:nvPr/>
        </p:nvSpPr>
        <p:spPr>
          <a:xfrm>
            <a:off x="4357685" y="2312533"/>
            <a:ext cx="152400" cy="39713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193321-D2E9-4D0F-A4B1-50BCB2427BC5}"/>
              </a:ext>
            </a:extLst>
          </p:cNvPr>
          <p:cNvSpPr/>
          <p:nvPr/>
        </p:nvSpPr>
        <p:spPr>
          <a:xfrm>
            <a:off x="4357685" y="2861834"/>
            <a:ext cx="152400" cy="39713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B0BED7-01A3-455F-BA9C-9DF62749EE53}"/>
              </a:ext>
            </a:extLst>
          </p:cNvPr>
          <p:cNvSpPr/>
          <p:nvPr/>
        </p:nvSpPr>
        <p:spPr>
          <a:xfrm>
            <a:off x="4357685" y="3866373"/>
            <a:ext cx="152400" cy="39713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E6FDA0-0CFC-4FE9-A196-1C2E7C71D1E4}"/>
              </a:ext>
            </a:extLst>
          </p:cNvPr>
          <p:cNvSpPr/>
          <p:nvPr/>
        </p:nvSpPr>
        <p:spPr>
          <a:xfrm>
            <a:off x="4357685" y="3569383"/>
            <a:ext cx="152400" cy="17121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F60A77-DE98-45DA-A1EF-1D243882A9AD}"/>
              </a:ext>
            </a:extLst>
          </p:cNvPr>
          <p:cNvSpPr/>
          <p:nvPr/>
        </p:nvSpPr>
        <p:spPr>
          <a:xfrm>
            <a:off x="4357685" y="4399507"/>
            <a:ext cx="152400" cy="17121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B868F9-6382-42A6-AD25-1A011E6E0088}"/>
              </a:ext>
            </a:extLst>
          </p:cNvPr>
          <p:cNvSpPr txBox="1"/>
          <p:nvPr/>
        </p:nvSpPr>
        <p:spPr>
          <a:xfrm>
            <a:off x="6672259" y="4668208"/>
            <a:ext cx="31146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Output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9107A5-F171-46DC-963F-189C29EB5C1E}"/>
              </a:ext>
            </a:extLst>
          </p:cNvPr>
          <p:cNvSpPr txBox="1"/>
          <p:nvPr/>
        </p:nvSpPr>
        <p:spPr>
          <a:xfrm>
            <a:off x="3525106" y="4668208"/>
            <a:ext cx="1583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Input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98411F-40AC-4D08-A035-C4D475BCD360}"/>
              </a:ext>
            </a:extLst>
          </p:cNvPr>
          <p:cNvSpPr txBox="1"/>
          <p:nvPr/>
        </p:nvSpPr>
        <p:spPr>
          <a:xfrm>
            <a:off x="8311910" y="2797308"/>
            <a:ext cx="3114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5!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1E89CB-641E-47B7-9B09-742EF2B9F5F9}"/>
              </a:ext>
            </a:extLst>
          </p:cNvPr>
          <p:cNvCxnSpPr>
            <a:cxnSpLocks/>
          </p:cNvCxnSpPr>
          <p:nvPr/>
        </p:nvCxnSpPr>
        <p:spPr>
          <a:xfrm>
            <a:off x="8397943" y="3297671"/>
            <a:ext cx="990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659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1116529"/>
            <a:ext cx="11454063" cy="450462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TRAINING RNNs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Backpropagation in RNNs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Vanishing/Exploding Gradient Problems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Training RNNs with Teacher Forcing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76444-2DEA-42DE-95B6-445A29CB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58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41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Backpropagation in RNNs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2C57A-B7D2-4B8E-8FD4-B24F3AA637E7}"/>
              </a:ext>
            </a:extLst>
          </p:cNvPr>
          <p:cNvSpPr/>
          <p:nvPr/>
        </p:nvSpPr>
        <p:spPr>
          <a:xfrm>
            <a:off x="2957213" y="346437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97135C-7766-4225-A518-B4875F9D0ED6}"/>
              </a:ext>
            </a:extLst>
          </p:cNvPr>
          <p:cNvGrpSpPr/>
          <p:nvPr/>
        </p:nvGrpSpPr>
        <p:grpSpPr>
          <a:xfrm>
            <a:off x="4556675" y="3464374"/>
            <a:ext cx="1203158" cy="442762"/>
            <a:chOff x="3733708" y="3042694"/>
            <a:chExt cx="1203158" cy="4427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2CA1A4-1CAA-4629-8BBB-6428FE8725E9}"/>
                </a:ext>
              </a:extLst>
            </p:cNvPr>
            <p:cNvSpPr/>
            <p:nvPr/>
          </p:nvSpPr>
          <p:spPr>
            <a:xfrm>
              <a:off x="3733708" y="3042694"/>
              <a:ext cx="6858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43B6B7-C718-49EA-A31C-6CD153ED25CC}"/>
                </a:ext>
              </a:extLst>
            </p:cNvPr>
            <p:cNvSpPr/>
            <p:nvPr/>
          </p:nvSpPr>
          <p:spPr>
            <a:xfrm>
              <a:off x="4419600" y="3042694"/>
              <a:ext cx="51726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F1566E-FFD7-4833-8AF8-759345B4D367}"/>
              </a:ext>
            </a:extLst>
          </p:cNvPr>
          <p:cNvGrpSpPr/>
          <p:nvPr/>
        </p:nvGrpSpPr>
        <p:grpSpPr>
          <a:xfrm>
            <a:off x="6156137" y="3464374"/>
            <a:ext cx="1203158" cy="442762"/>
            <a:chOff x="3733708" y="3593328"/>
            <a:chExt cx="1203158" cy="4427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464C3F-354A-4FDE-B862-5876524040E2}"/>
                </a:ext>
              </a:extLst>
            </p:cNvPr>
            <p:cNvSpPr/>
            <p:nvPr/>
          </p:nvSpPr>
          <p:spPr>
            <a:xfrm>
              <a:off x="3733708" y="3593328"/>
              <a:ext cx="359126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7D4418-F068-497B-8C4E-B979536E9954}"/>
                </a:ext>
              </a:extLst>
            </p:cNvPr>
            <p:cNvSpPr/>
            <p:nvPr/>
          </p:nvSpPr>
          <p:spPr>
            <a:xfrm>
              <a:off x="4104924" y="3593328"/>
              <a:ext cx="41627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302740-8762-451A-A639-86F39292EDC4}"/>
                </a:ext>
              </a:extLst>
            </p:cNvPr>
            <p:cNvSpPr/>
            <p:nvPr/>
          </p:nvSpPr>
          <p:spPr>
            <a:xfrm>
              <a:off x="4520590" y="3593328"/>
              <a:ext cx="416276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C920F5-7DD6-43BC-BE09-B869D4051FC4}"/>
              </a:ext>
            </a:extLst>
          </p:cNvPr>
          <p:cNvGrpSpPr/>
          <p:nvPr/>
        </p:nvGrpSpPr>
        <p:grpSpPr>
          <a:xfrm>
            <a:off x="7755599" y="3464374"/>
            <a:ext cx="1203158" cy="442762"/>
            <a:chOff x="3733708" y="4200970"/>
            <a:chExt cx="1203158" cy="4427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24336E-B6B7-476C-B704-E557AE8FBB7B}"/>
                </a:ext>
              </a:extLst>
            </p:cNvPr>
            <p:cNvSpPr/>
            <p:nvPr/>
          </p:nvSpPr>
          <p:spPr>
            <a:xfrm>
              <a:off x="3733708" y="4200970"/>
              <a:ext cx="2159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FA5AA8-8E64-499C-BC69-D6C1CEC046D6}"/>
                </a:ext>
              </a:extLst>
            </p:cNvPr>
            <p:cNvSpPr/>
            <p:nvPr/>
          </p:nvSpPr>
          <p:spPr>
            <a:xfrm>
              <a:off x="3949700" y="4200970"/>
              <a:ext cx="279400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1ECB27-3C50-4334-AC97-BF97FA8E8655}"/>
                </a:ext>
              </a:extLst>
            </p:cNvPr>
            <p:cNvSpPr/>
            <p:nvPr/>
          </p:nvSpPr>
          <p:spPr>
            <a:xfrm>
              <a:off x="4236954" y="4200970"/>
              <a:ext cx="330813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6F7826-5220-47D0-AC25-AFFA8D5906CB}"/>
                </a:ext>
              </a:extLst>
            </p:cNvPr>
            <p:cNvSpPr/>
            <p:nvPr/>
          </p:nvSpPr>
          <p:spPr>
            <a:xfrm>
              <a:off x="4573407" y="4200970"/>
              <a:ext cx="363459" cy="4427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2A15271-D9C0-4257-891E-35D987B49C38}"/>
              </a:ext>
            </a:extLst>
          </p:cNvPr>
          <p:cNvGrpSpPr/>
          <p:nvPr/>
        </p:nvGrpSpPr>
        <p:grpSpPr>
          <a:xfrm>
            <a:off x="9355063" y="3464374"/>
            <a:ext cx="1196523" cy="442762"/>
            <a:chOff x="3740342" y="4751604"/>
            <a:chExt cx="1196523" cy="4427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5E1827-C0F8-4C8B-941D-F13FC3ED7E36}"/>
                </a:ext>
              </a:extLst>
            </p:cNvPr>
            <p:cNvSpPr/>
            <p:nvPr/>
          </p:nvSpPr>
          <p:spPr>
            <a:xfrm>
              <a:off x="3740342" y="4751604"/>
              <a:ext cx="124691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E87ADB-D5E6-4AF3-A382-9B2D67340C60}"/>
                </a:ext>
              </a:extLst>
            </p:cNvPr>
            <p:cNvSpPr/>
            <p:nvPr/>
          </p:nvSpPr>
          <p:spPr>
            <a:xfrm>
              <a:off x="3875900" y="4751604"/>
              <a:ext cx="215992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519FF5-37F1-465E-B8CE-9CF7E25E78C6}"/>
                </a:ext>
              </a:extLst>
            </p:cNvPr>
            <p:cNvSpPr/>
            <p:nvPr/>
          </p:nvSpPr>
          <p:spPr>
            <a:xfrm>
              <a:off x="4102759" y="4751604"/>
              <a:ext cx="215992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0F37A7-4432-4257-87BE-EC4CA543C99D}"/>
                </a:ext>
              </a:extLst>
            </p:cNvPr>
            <p:cNvSpPr/>
            <p:nvPr/>
          </p:nvSpPr>
          <p:spPr>
            <a:xfrm>
              <a:off x="4329619" y="4751604"/>
              <a:ext cx="257197" cy="4427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750C64-BD90-4F2C-8CC0-360ADE3492BA}"/>
                </a:ext>
              </a:extLst>
            </p:cNvPr>
            <p:cNvSpPr/>
            <p:nvPr/>
          </p:nvSpPr>
          <p:spPr>
            <a:xfrm>
              <a:off x="4586816" y="4751604"/>
              <a:ext cx="350049" cy="442762"/>
            </a:xfrm>
            <a:prstGeom prst="rect">
              <a:avLst/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B12A21-0BDB-42B7-9A2E-31AB0AB159F2}"/>
              </a:ext>
            </a:extLst>
          </p:cNvPr>
          <p:cNvCxnSpPr>
            <a:cxnSpLocks/>
          </p:cNvCxnSpPr>
          <p:nvPr/>
        </p:nvCxnSpPr>
        <p:spPr>
          <a:xfrm>
            <a:off x="4198471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2B47C9-71F3-455B-B02F-9D60B1E11EE1}"/>
              </a:ext>
            </a:extLst>
          </p:cNvPr>
          <p:cNvCxnSpPr>
            <a:cxnSpLocks/>
          </p:cNvCxnSpPr>
          <p:nvPr/>
        </p:nvCxnSpPr>
        <p:spPr>
          <a:xfrm flipV="1">
            <a:off x="3558792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F897A7-9406-4F96-AD1D-E6676A0E8CC2}"/>
              </a:ext>
            </a:extLst>
          </p:cNvPr>
          <p:cNvCxnSpPr>
            <a:cxnSpLocks/>
          </p:cNvCxnSpPr>
          <p:nvPr/>
        </p:nvCxnSpPr>
        <p:spPr>
          <a:xfrm flipV="1">
            <a:off x="3558792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2E759D-3184-48D3-992D-E58534884294}"/>
              </a:ext>
            </a:extLst>
          </p:cNvPr>
          <p:cNvCxnSpPr>
            <a:cxnSpLocks/>
          </p:cNvCxnSpPr>
          <p:nvPr/>
        </p:nvCxnSpPr>
        <p:spPr>
          <a:xfrm flipV="1">
            <a:off x="5171129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37837C-40F3-4A1F-8C18-2BB792D2A8A9}"/>
              </a:ext>
            </a:extLst>
          </p:cNvPr>
          <p:cNvCxnSpPr>
            <a:cxnSpLocks/>
          </p:cNvCxnSpPr>
          <p:nvPr/>
        </p:nvCxnSpPr>
        <p:spPr>
          <a:xfrm flipV="1">
            <a:off x="5171129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0E62587-FA8D-4AFA-A467-860C0EB9F25C}"/>
              </a:ext>
            </a:extLst>
          </p:cNvPr>
          <p:cNvCxnSpPr>
            <a:cxnSpLocks/>
          </p:cNvCxnSpPr>
          <p:nvPr/>
        </p:nvCxnSpPr>
        <p:spPr>
          <a:xfrm flipV="1">
            <a:off x="6684186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AB73F9-CD6C-4048-9546-42371800C7D7}"/>
              </a:ext>
            </a:extLst>
          </p:cNvPr>
          <p:cNvCxnSpPr>
            <a:cxnSpLocks/>
          </p:cNvCxnSpPr>
          <p:nvPr/>
        </p:nvCxnSpPr>
        <p:spPr>
          <a:xfrm flipV="1">
            <a:off x="6684186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F69D6C-80BB-4422-998B-979201E1741A}"/>
              </a:ext>
            </a:extLst>
          </p:cNvPr>
          <p:cNvCxnSpPr>
            <a:cxnSpLocks/>
          </p:cNvCxnSpPr>
          <p:nvPr/>
        </p:nvCxnSpPr>
        <p:spPr>
          <a:xfrm flipV="1">
            <a:off x="8293325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4161DCC-97F8-4CBD-9032-BA8345C0F44D}"/>
              </a:ext>
            </a:extLst>
          </p:cNvPr>
          <p:cNvCxnSpPr>
            <a:cxnSpLocks/>
          </p:cNvCxnSpPr>
          <p:nvPr/>
        </p:nvCxnSpPr>
        <p:spPr>
          <a:xfrm flipV="1">
            <a:off x="8293325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0795F7-AD44-4C33-8112-D14AD927B752}"/>
              </a:ext>
            </a:extLst>
          </p:cNvPr>
          <p:cNvCxnSpPr>
            <a:cxnSpLocks/>
          </p:cNvCxnSpPr>
          <p:nvPr/>
        </p:nvCxnSpPr>
        <p:spPr>
          <a:xfrm flipV="1">
            <a:off x="9949269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C826EA-9C88-4926-B5A3-34B267980636}"/>
              </a:ext>
            </a:extLst>
          </p:cNvPr>
          <p:cNvCxnSpPr>
            <a:cxnSpLocks/>
          </p:cNvCxnSpPr>
          <p:nvPr/>
        </p:nvCxnSpPr>
        <p:spPr>
          <a:xfrm flipV="1">
            <a:off x="9949269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151C38-5324-4503-82AE-60EDCB74E110}"/>
              </a:ext>
            </a:extLst>
          </p:cNvPr>
          <p:cNvSpPr txBox="1"/>
          <p:nvPr/>
        </p:nvSpPr>
        <p:spPr>
          <a:xfrm>
            <a:off x="1010743" y="457222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input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D7C0EA-E4BB-4506-9663-65A5F8F5F89A}"/>
              </a:ext>
            </a:extLst>
          </p:cNvPr>
          <p:cNvSpPr txBox="1"/>
          <p:nvPr/>
        </p:nvSpPr>
        <p:spPr>
          <a:xfrm>
            <a:off x="874821" y="3322710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hidden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81CFB8-3823-401D-9E3C-45DE0BB6045E}"/>
              </a:ext>
            </a:extLst>
          </p:cNvPr>
          <p:cNvSpPr txBox="1"/>
          <p:nvPr/>
        </p:nvSpPr>
        <p:spPr>
          <a:xfrm>
            <a:off x="874821" y="2066664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A359CE-3361-4C35-9026-3A686EBE2463}"/>
                  </a:ext>
                </a:extLst>
              </p:cNvPr>
              <p:cNvSpPr txBox="1"/>
              <p:nvPr/>
            </p:nvSpPr>
            <p:spPr>
              <a:xfrm>
                <a:off x="3292473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A359CE-3361-4C35-9026-3A686EBE2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3" y="3454922"/>
                <a:ext cx="616617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61FE41-136E-497A-BE3B-91DA3B2DCB6C}"/>
                  </a:ext>
                </a:extLst>
              </p:cNvPr>
              <p:cNvSpPr txBox="1"/>
              <p:nvPr/>
            </p:nvSpPr>
            <p:spPr>
              <a:xfrm>
                <a:off x="4866624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61FE41-136E-497A-BE3B-91DA3B2DC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624" y="3454922"/>
                <a:ext cx="616617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AFB08E1-7D7B-4B31-8556-396A0830D328}"/>
                  </a:ext>
                </a:extLst>
              </p:cNvPr>
              <p:cNvSpPr txBox="1"/>
              <p:nvPr/>
            </p:nvSpPr>
            <p:spPr>
              <a:xfrm>
                <a:off x="6481170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AFB08E1-7D7B-4B31-8556-396A0830D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70" y="3454922"/>
                <a:ext cx="616617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090F6B1-C75D-4EB0-B51F-756F46D39470}"/>
                  </a:ext>
                </a:extLst>
              </p:cNvPr>
              <p:cNvSpPr txBox="1"/>
              <p:nvPr/>
            </p:nvSpPr>
            <p:spPr>
              <a:xfrm>
                <a:off x="8088837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090F6B1-C75D-4EB0-B51F-756F46D3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837" y="3454922"/>
                <a:ext cx="616617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6CEA8FA-17B8-44F6-B2CE-7C21583F357C}"/>
                  </a:ext>
                </a:extLst>
              </p:cNvPr>
              <p:cNvSpPr txBox="1"/>
              <p:nvPr/>
            </p:nvSpPr>
            <p:spPr>
              <a:xfrm>
                <a:off x="9669867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6CEA8FA-17B8-44F6-B2CE-7C21583F3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867" y="3454922"/>
                <a:ext cx="616617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2902B-0A88-4CD2-8A9F-9EE7D87090A9}"/>
                  </a:ext>
                </a:extLst>
              </p:cNvPr>
              <p:cNvSpPr txBox="1"/>
              <p:nvPr/>
            </p:nvSpPr>
            <p:spPr>
              <a:xfrm>
                <a:off x="3292473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2902B-0A88-4CD2-8A9F-9EE7D870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3" y="4559616"/>
                <a:ext cx="6166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BD813F-8A12-435C-BC19-D84101EE202B}"/>
                  </a:ext>
                </a:extLst>
              </p:cNvPr>
              <p:cNvSpPr txBox="1"/>
              <p:nvPr/>
            </p:nvSpPr>
            <p:spPr>
              <a:xfrm>
                <a:off x="4866624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BD813F-8A12-435C-BC19-D84101EE2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624" y="4559616"/>
                <a:ext cx="61661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BA2D3CD-014C-4858-A219-5E7F41DE1656}"/>
                  </a:ext>
                </a:extLst>
              </p:cNvPr>
              <p:cNvSpPr txBox="1"/>
              <p:nvPr/>
            </p:nvSpPr>
            <p:spPr>
              <a:xfrm>
                <a:off x="6406689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BA2D3CD-014C-4858-A219-5E7F41DE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689" y="4559616"/>
                <a:ext cx="61661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AE9C857-6CB5-429E-B6B3-9AA0460EA890}"/>
                  </a:ext>
                </a:extLst>
              </p:cNvPr>
              <p:cNvSpPr txBox="1"/>
              <p:nvPr/>
            </p:nvSpPr>
            <p:spPr>
              <a:xfrm>
                <a:off x="8025914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AE9C857-6CB5-429E-B6B3-9AA0460E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14" y="4559616"/>
                <a:ext cx="61661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A01F83-94DF-4A47-B3CE-F2EFDD3EF1DE}"/>
                  </a:ext>
                </a:extLst>
              </p:cNvPr>
              <p:cNvSpPr txBox="1"/>
              <p:nvPr/>
            </p:nvSpPr>
            <p:spPr>
              <a:xfrm>
                <a:off x="9642565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4823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A01F83-94DF-4A47-B3CE-F2EFDD3E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65" y="4559616"/>
                <a:ext cx="61661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56F8DD-AFBA-4551-B284-E8C72D094AFD}"/>
                  </a:ext>
                </a:extLst>
              </p:cNvPr>
              <p:cNvSpPr txBox="1"/>
              <p:nvPr/>
            </p:nvSpPr>
            <p:spPr>
              <a:xfrm>
                <a:off x="329247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56F8DD-AFBA-4551-B284-E8C72D09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2" y="2354640"/>
                <a:ext cx="616617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9FED35F-28EE-4399-8D0A-870022884BB5}"/>
                  </a:ext>
                </a:extLst>
              </p:cNvPr>
              <p:cNvSpPr txBox="1"/>
              <p:nvPr/>
            </p:nvSpPr>
            <p:spPr>
              <a:xfrm>
                <a:off x="485060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9FED35F-28EE-4399-8D0A-87002288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02" y="2354640"/>
                <a:ext cx="616617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F227A71-F31E-4856-A8EF-D2B854A1EA4F}"/>
                  </a:ext>
                </a:extLst>
              </p:cNvPr>
              <p:cNvSpPr txBox="1"/>
              <p:nvPr/>
            </p:nvSpPr>
            <p:spPr>
              <a:xfrm>
                <a:off x="6392406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F227A71-F31E-4856-A8EF-D2B854A1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06" y="2354640"/>
                <a:ext cx="616617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314A597-09E9-4F71-BA7A-6251D2A71BA9}"/>
                  </a:ext>
                </a:extLst>
              </p:cNvPr>
              <p:cNvSpPr txBox="1"/>
              <p:nvPr/>
            </p:nvSpPr>
            <p:spPr>
              <a:xfrm>
                <a:off x="7950536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314A597-09E9-4F71-BA7A-6251D2A71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536" y="2354640"/>
                <a:ext cx="616617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5EA6546-6A8D-4774-8288-158E37CAE26D}"/>
                  </a:ext>
                </a:extLst>
              </p:cNvPr>
              <p:cNvSpPr txBox="1"/>
              <p:nvPr/>
            </p:nvSpPr>
            <p:spPr>
              <a:xfrm>
                <a:off x="959406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5EA6546-6A8D-4774-8288-158E37CA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62" y="2354640"/>
                <a:ext cx="616617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7DBDE2-1C20-4523-AEFF-E58D8A0F2363}"/>
              </a:ext>
            </a:extLst>
          </p:cNvPr>
          <p:cNvCxnSpPr>
            <a:cxnSpLocks/>
          </p:cNvCxnSpPr>
          <p:nvPr/>
        </p:nvCxnSpPr>
        <p:spPr>
          <a:xfrm flipH="1">
            <a:off x="4184183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4454CF0-55F9-4C2E-89FF-E588EA3A5AFC}"/>
              </a:ext>
            </a:extLst>
          </p:cNvPr>
          <p:cNvCxnSpPr>
            <a:cxnSpLocks/>
          </p:cNvCxnSpPr>
          <p:nvPr/>
        </p:nvCxnSpPr>
        <p:spPr>
          <a:xfrm>
            <a:off x="5811951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9D2101C-9528-4B24-B082-5211567EE5E7}"/>
              </a:ext>
            </a:extLst>
          </p:cNvPr>
          <p:cNvCxnSpPr>
            <a:cxnSpLocks/>
          </p:cNvCxnSpPr>
          <p:nvPr/>
        </p:nvCxnSpPr>
        <p:spPr>
          <a:xfrm flipH="1">
            <a:off x="5797663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BF9275-7180-46FB-B0CA-4C47FB28524C}"/>
              </a:ext>
            </a:extLst>
          </p:cNvPr>
          <p:cNvCxnSpPr>
            <a:cxnSpLocks/>
          </p:cNvCxnSpPr>
          <p:nvPr/>
        </p:nvCxnSpPr>
        <p:spPr>
          <a:xfrm>
            <a:off x="7411413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86D5759-B559-4E9F-9BD1-7EF735FB7653}"/>
              </a:ext>
            </a:extLst>
          </p:cNvPr>
          <p:cNvCxnSpPr>
            <a:cxnSpLocks/>
          </p:cNvCxnSpPr>
          <p:nvPr/>
        </p:nvCxnSpPr>
        <p:spPr>
          <a:xfrm flipH="1">
            <a:off x="7397125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1E61098-3D20-4A43-B083-277AC7E8FB59}"/>
              </a:ext>
            </a:extLst>
          </p:cNvPr>
          <p:cNvCxnSpPr>
            <a:cxnSpLocks/>
          </p:cNvCxnSpPr>
          <p:nvPr/>
        </p:nvCxnSpPr>
        <p:spPr>
          <a:xfrm>
            <a:off x="9010877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074DF50-5CA6-4E4C-95A8-C3277F308434}"/>
              </a:ext>
            </a:extLst>
          </p:cNvPr>
          <p:cNvCxnSpPr>
            <a:cxnSpLocks/>
          </p:cNvCxnSpPr>
          <p:nvPr/>
        </p:nvCxnSpPr>
        <p:spPr>
          <a:xfrm>
            <a:off x="2633347" y="1399711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B16446-2402-47AC-BD42-A04F55C3A882}"/>
              </a:ext>
            </a:extLst>
          </p:cNvPr>
          <p:cNvCxnSpPr>
            <a:cxnSpLocks/>
          </p:cNvCxnSpPr>
          <p:nvPr/>
        </p:nvCxnSpPr>
        <p:spPr>
          <a:xfrm flipH="1">
            <a:off x="2633347" y="1742748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D575454-C088-4DDD-B30A-20CB7A700E7A}"/>
              </a:ext>
            </a:extLst>
          </p:cNvPr>
          <p:cNvSpPr txBox="1"/>
          <p:nvPr/>
        </p:nvSpPr>
        <p:spPr>
          <a:xfrm>
            <a:off x="2957213" y="1148104"/>
            <a:ext cx="164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Forward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74BF01-98E6-4401-B074-643F23748E2A}"/>
              </a:ext>
            </a:extLst>
          </p:cNvPr>
          <p:cNvSpPr txBox="1"/>
          <p:nvPr/>
        </p:nvSpPr>
        <p:spPr>
          <a:xfrm>
            <a:off x="2957213" y="1517293"/>
            <a:ext cx="164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Backward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D86DD3-497F-4B42-BA20-93614E023F33}"/>
                  </a:ext>
                </a:extLst>
              </p:cNvPr>
              <p:cNvSpPr txBox="1"/>
              <p:nvPr/>
            </p:nvSpPr>
            <p:spPr>
              <a:xfrm>
                <a:off x="4073558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D86DD3-497F-4B42-BA20-93614E023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58" y="2735580"/>
                <a:ext cx="616617" cy="7298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A9A79DC-BA29-4FCF-9EE9-F9E9043E7DAD}"/>
                  </a:ext>
                </a:extLst>
              </p:cNvPr>
              <p:cNvSpPr txBox="1"/>
              <p:nvPr/>
            </p:nvSpPr>
            <p:spPr>
              <a:xfrm>
                <a:off x="5607239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A9A79DC-BA29-4FCF-9EE9-F9E9043E7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239" y="2735580"/>
                <a:ext cx="616617" cy="7298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53B5FF5-A733-42F5-905E-32BAB25E5C6B}"/>
                  </a:ext>
                </a:extLst>
              </p:cNvPr>
              <p:cNvSpPr txBox="1"/>
              <p:nvPr/>
            </p:nvSpPr>
            <p:spPr>
              <a:xfrm>
                <a:off x="7246046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53B5FF5-A733-42F5-905E-32BAB25E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46" y="2735580"/>
                <a:ext cx="616617" cy="72981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4C0E4FE-A18D-44E6-909D-C1890909D9AF}"/>
              </a:ext>
            </a:extLst>
          </p:cNvPr>
          <p:cNvCxnSpPr>
            <a:cxnSpLocks/>
          </p:cNvCxnSpPr>
          <p:nvPr/>
        </p:nvCxnSpPr>
        <p:spPr>
          <a:xfrm>
            <a:off x="8420923" y="2810494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1FF6737-0C42-4E4D-8B3B-22232BF710E5}"/>
                  </a:ext>
                </a:extLst>
              </p:cNvPr>
              <p:cNvSpPr txBox="1"/>
              <p:nvPr/>
            </p:nvSpPr>
            <p:spPr>
              <a:xfrm>
                <a:off x="8407275" y="2735580"/>
                <a:ext cx="616617" cy="747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1FF6737-0C42-4E4D-8B3B-22232BF71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275" y="2735580"/>
                <a:ext cx="616617" cy="74738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640BF75-288C-4578-9F91-26F7972D9BB0}"/>
              </a:ext>
            </a:extLst>
          </p:cNvPr>
          <p:cNvCxnSpPr>
            <a:cxnSpLocks/>
          </p:cNvCxnSpPr>
          <p:nvPr/>
        </p:nvCxnSpPr>
        <p:spPr>
          <a:xfrm>
            <a:off x="8420923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0F1C83D-ADC6-4931-A48C-1752D4A2F712}"/>
              </a:ext>
            </a:extLst>
          </p:cNvPr>
          <p:cNvCxnSpPr>
            <a:cxnSpLocks/>
          </p:cNvCxnSpPr>
          <p:nvPr/>
        </p:nvCxnSpPr>
        <p:spPr>
          <a:xfrm>
            <a:off x="5276859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8F81E8-4B78-4FEE-A2BA-1F4C728148AD}"/>
              </a:ext>
            </a:extLst>
          </p:cNvPr>
          <p:cNvCxnSpPr>
            <a:cxnSpLocks/>
          </p:cNvCxnSpPr>
          <p:nvPr/>
        </p:nvCxnSpPr>
        <p:spPr>
          <a:xfrm>
            <a:off x="6789478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325F5B9-10A2-4148-B46E-DF2362701BE5}"/>
              </a:ext>
            </a:extLst>
          </p:cNvPr>
          <p:cNvCxnSpPr>
            <a:cxnSpLocks/>
          </p:cNvCxnSpPr>
          <p:nvPr/>
        </p:nvCxnSpPr>
        <p:spPr>
          <a:xfrm>
            <a:off x="3657766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185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42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B2C57A-B7D2-4B8E-8FD4-B24F3AA637E7}"/>
              </a:ext>
            </a:extLst>
          </p:cNvPr>
          <p:cNvSpPr/>
          <p:nvPr/>
        </p:nvSpPr>
        <p:spPr>
          <a:xfrm>
            <a:off x="2957213" y="346437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97135C-7766-4225-A518-B4875F9D0ED6}"/>
              </a:ext>
            </a:extLst>
          </p:cNvPr>
          <p:cNvGrpSpPr/>
          <p:nvPr/>
        </p:nvGrpSpPr>
        <p:grpSpPr>
          <a:xfrm>
            <a:off x="4556675" y="3464374"/>
            <a:ext cx="1203158" cy="442762"/>
            <a:chOff x="3733708" y="3042694"/>
            <a:chExt cx="1203158" cy="4427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2CA1A4-1CAA-4629-8BBB-6428FE8725E9}"/>
                </a:ext>
              </a:extLst>
            </p:cNvPr>
            <p:cNvSpPr/>
            <p:nvPr/>
          </p:nvSpPr>
          <p:spPr>
            <a:xfrm>
              <a:off x="3733708" y="3042694"/>
              <a:ext cx="6858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43B6B7-C718-49EA-A31C-6CD153ED25CC}"/>
                </a:ext>
              </a:extLst>
            </p:cNvPr>
            <p:cNvSpPr/>
            <p:nvPr/>
          </p:nvSpPr>
          <p:spPr>
            <a:xfrm>
              <a:off x="4419600" y="3042694"/>
              <a:ext cx="51726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F1566E-FFD7-4833-8AF8-759345B4D367}"/>
              </a:ext>
            </a:extLst>
          </p:cNvPr>
          <p:cNvGrpSpPr/>
          <p:nvPr/>
        </p:nvGrpSpPr>
        <p:grpSpPr>
          <a:xfrm>
            <a:off x="6156137" y="3464374"/>
            <a:ext cx="1203158" cy="442762"/>
            <a:chOff x="3733708" y="3593328"/>
            <a:chExt cx="1203158" cy="4427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464C3F-354A-4FDE-B862-5876524040E2}"/>
                </a:ext>
              </a:extLst>
            </p:cNvPr>
            <p:cNvSpPr/>
            <p:nvPr/>
          </p:nvSpPr>
          <p:spPr>
            <a:xfrm>
              <a:off x="3733708" y="3593328"/>
              <a:ext cx="359126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7D4418-F068-497B-8C4E-B979536E9954}"/>
                </a:ext>
              </a:extLst>
            </p:cNvPr>
            <p:cNvSpPr/>
            <p:nvPr/>
          </p:nvSpPr>
          <p:spPr>
            <a:xfrm>
              <a:off x="4104924" y="3593328"/>
              <a:ext cx="41627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302740-8762-451A-A639-86F39292EDC4}"/>
                </a:ext>
              </a:extLst>
            </p:cNvPr>
            <p:cNvSpPr/>
            <p:nvPr/>
          </p:nvSpPr>
          <p:spPr>
            <a:xfrm>
              <a:off x="4520590" y="3593328"/>
              <a:ext cx="416276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C920F5-7DD6-43BC-BE09-B869D4051FC4}"/>
              </a:ext>
            </a:extLst>
          </p:cNvPr>
          <p:cNvGrpSpPr/>
          <p:nvPr/>
        </p:nvGrpSpPr>
        <p:grpSpPr>
          <a:xfrm>
            <a:off x="7755599" y="3464374"/>
            <a:ext cx="1203158" cy="442762"/>
            <a:chOff x="3733708" y="4200970"/>
            <a:chExt cx="1203158" cy="4427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24336E-B6B7-476C-B704-E557AE8FBB7B}"/>
                </a:ext>
              </a:extLst>
            </p:cNvPr>
            <p:cNvSpPr/>
            <p:nvPr/>
          </p:nvSpPr>
          <p:spPr>
            <a:xfrm>
              <a:off x="3733708" y="4200970"/>
              <a:ext cx="2159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FA5AA8-8E64-499C-BC69-D6C1CEC046D6}"/>
                </a:ext>
              </a:extLst>
            </p:cNvPr>
            <p:cNvSpPr/>
            <p:nvPr/>
          </p:nvSpPr>
          <p:spPr>
            <a:xfrm>
              <a:off x="3949700" y="4200970"/>
              <a:ext cx="279400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1ECB27-3C50-4334-AC97-BF97FA8E8655}"/>
                </a:ext>
              </a:extLst>
            </p:cNvPr>
            <p:cNvSpPr/>
            <p:nvPr/>
          </p:nvSpPr>
          <p:spPr>
            <a:xfrm>
              <a:off x="4236954" y="4200970"/>
              <a:ext cx="330813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6F7826-5220-47D0-AC25-AFFA8D5906CB}"/>
                </a:ext>
              </a:extLst>
            </p:cNvPr>
            <p:cNvSpPr/>
            <p:nvPr/>
          </p:nvSpPr>
          <p:spPr>
            <a:xfrm>
              <a:off x="4573407" y="4200970"/>
              <a:ext cx="363459" cy="4427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2A15271-D9C0-4257-891E-35D987B49C38}"/>
              </a:ext>
            </a:extLst>
          </p:cNvPr>
          <p:cNvGrpSpPr/>
          <p:nvPr/>
        </p:nvGrpSpPr>
        <p:grpSpPr>
          <a:xfrm>
            <a:off x="9355063" y="3464374"/>
            <a:ext cx="1196523" cy="442762"/>
            <a:chOff x="3740342" y="4751604"/>
            <a:chExt cx="1196523" cy="4427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5E1827-C0F8-4C8B-941D-F13FC3ED7E36}"/>
                </a:ext>
              </a:extLst>
            </p:cNvPr>
            <p:cNvSpPr/>
            <p:nvPr/>
          </p:nvSpPr>
          <p:spPr>
            <a:xfrm>
              <a:off x="3740342" y="4751604"/>
              <a:ext cx="124691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E87ADB-D5E6-4AF3-A382-9B2D67340C60}"/>
                </a:ext>
              </a:extLst>
            </p:cNvPr>
            <p:cNvSpPr/>
            <p:nvPr/>
          </p:nvSpPr>
          <p:spPr>
            <a:xfrm>
              <a:off x="3875900" y="4751604"/>
              <a:ext cx="215992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519FF5-37F1-465E-B8CE-9CF7E25E78C6}"/>
                </a:ext>
              </a:extLst>
            </p:cNvPr>
            <p:cNvSpPr/>
            <p:nvPr/>
          </p:nvSpPr>
          <p:spPr>
            <a:xfrm>
              <a:off x="4102759" y="4751604"/>
              <a:ext cx="215992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0F37A7-4432-4257-87BE-EC4CA543C99D}"/>
                </a:ext>
              </a:extLst>
            </p:cNvPr>
            <p:cNvSpPr/>
            <p:nvPr/>
          </p:nvSpPr>
          <p:spPr>
            <a:xfrm>
              <a:off x="4329619" y="4751604"/>
              <a:ext cx="257197" cy="4427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750C64-BD90-4F2C-8CC0-360ADE3492BA}"/>
                </a:ext>
              </a:extLst>
            </p:cNvPr>
            <p:cNvSpPr/>
            <p:nvPr/>
          </p:nvSpPr>
          <p:spPr>
            <a:xfrm>
              <a:off x="4586816" y="4751604"/>
              <a:ext cx="350049" cy="442762"/>
            </a:xfrm>
            <a:prstGeom prst="rect">
              <a:avLst/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B12A21-0BDB-42B7-9A2E-31AB0AB159F2}"/>
              </a:ext>
            </a:extLst>
          </p:cNvPr>
          <p:cNvCxnSpPr>
            <a:cxnSpLocks/>
          </p:cNvCxnSpPr>
          <p:nvPr/>
        </p:nvCxnSpPr>
        <p:spPr>
          <a:xfrm>
            <a:off x="4198471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2B47C9-71F3-455B-B02F-9D60B1E11EE1}"/>
              </a:ext>
            </a:extLst>
          </p:cNvPr>
          <p:cNvCxnSpPr>
            <a:cxnSpLocks/>
          </p:cNvCxnSpPr>
          <p:nvPr/>
        </p:nvCxnSpPr>
        <p:spPr>
          <a:xfrm flipV="1">
            <a:off x="3558792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F897A7-9406-4F96-AD1D-E6676A0E8CC2}"/>
              </a:ext>
            </a:extLst>
          </p:cNvPr>
          <p:cNvCxnSpPr>
            <a:cxnSpLocks/>
          </p:cNvCxnSpPr>
          <p:nvPr/>
        </p:nvCxnSpPr>
        <p:spPr>
          <a:xfrm flipV="1">
            <a:off x="3558792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2E759D-3184-48D3-992D-E58534884294}"/>
              </a:ext>
            </a:extLst>
          </p:cNvPr>
          <p:cNvCxnSpPr>
            <a:cxnSpLocks/>
          </p:cNvCxnSpPr>
          <p:nvPr/>
        </p:nvCxnSpPr>
        <p:spPr>
          <a:xfrm flipV="1">
            <a:off x="5171129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37837C-40F3-4A1F-8C18-2BB792D2A8A9}"/>
              </a:ext>
            </a:extLst>
          </p:cNvPr>
          <p:cNvCxnSpPr>
            <a:cxnSpLocks/>
          </p:cNvCxnSpPr>
          <p:nvPr/>
        </p:nvCxnSpPr>
        <p:spPr>
          <a:xfrm flipV="1">
            <a:off x="5171129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0E62587-FA8D-4AFA-A467-860C0EB9F25C}"/>
              </a:ext>
            </a:extLst>
          </p:cNvPr>
          <p:cNvCxnSpPr>
            <a:cxnSpLocks/>
          </p:cNvCxnSpPr>
          <p:nvPr/>
        </p:nvCxnSpPr>
        <p:spPr>
          <a:xfrm flipV="1">
            <a:off x="6684186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AB73F9-CD6C-4048-9546-42371800C7D7}"/>
              </a:ext>
            </a:extLst>
          </p:cNvPr>
          <p:cNvCxnSpPr>
            <a:cxnSpLocks/>
          </p:cNvCxnSpPr>
          <p:nvPr/>
        </p:nvCxnSpPr>
        <p:spPr>
          <a:xfrm flipV="1">
            <a:off x="6684186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F69D6C-80BB-4422-998B-979201E1741A}"/>
              </a:ext>
            </a:extLst>
          </p:cNvPr>
          <p:cNvCxnSpPr>
            <a:cxnSpLocks/>
          </p:cNvCxnSpPr>
          <p:nvPr/>
        </p:nvCxnSpPr>
        <p:spPr>
          <a:xfrm flipV="1">
            <a:off x="8293325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4161DCC-97F8-4CBD-9032-BA8345C0F44D}"/>
              </a:ext>
            </a:extLst>
          </p:cNvPr>
          <p:cNvCxnSpPr>
            <a:cxnSpLocks/>
          </p:cNvCxnSpPr>
          <p:nvPr/>
        </p:nvCxnSpPr>
        <p:spPr>
          <a:xfrm flipV="1">
            <a:off x="8293325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0795F7-AD44-4C33-8112-D14AD927B752}"/>
              </a:ext>
            </a:extLst>
          </p:cNvPr>
          <p:cNvCxnSpPr>
            <a:cxnSpLocks/>
          </p:cNvCxnSpPr>
          <p:nvPr/>
        </p:nvCxnSpPr>
        <p:spPr>
          <a:xfrm flipV="1">
            <a:off x="9949269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C826EA-9C88-4926-B5A3-34B267980636}"/>
              </a:ext>
            </a:extLst>
          </p:cNvPr>
          <p:cNvCxnSpPr>
            <a:cxnSpLocks/>
          </p:cNvCxnSpPr>
          <p:nvPr/>
        </p:nvCxnSpPr>
        <p:spPr>
          <a:xfrm flipV="1">
            <a:off x="9949269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151C38-5324-4503-82AE-60EDCB74E110}"/>
              </a:ext>
            </a:extLst>
          </p:cNvPr>
          <p:cNvSpPr txBox="1"/>
          <p:nvPr/>
        </p:nvSpPr>
        <p:spPr>
          <a:xfrm>
            <a:off x="1010743" y="457222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input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D7C0EA-E4BB-4506-9663-65A5F8F5F89A}"/>
              </a:ext>
            </a:extLst>
          </p:cNvPr>
          <p:cNvSpPr txBox="1"/>
          <p:nvPr/>
        </p:nvSpPr>
        <p:spPr>
          <a:xfrm>
            <a:off x="874821" y="3322710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hidden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81CFB8-3823-401D-9E3C-45DE0BB6045E}"/>
              </a:ext>
            </a:extLst>
          </p:cNvPr>
          <p:cNvSpPr txBox="1"/>
          <p:nvPr/>
        </p:nvSpPr>
        <p:spPr>
          <a:xfrm>
            <a:off x="874821" y="2066664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A359CE-3361-4C35-9026-3A686EBE2463}"/>
                  </a:ext>
                </a:extLst>
              </p:cNvPr>
              <p:cNvSpPr txBox="1"/>
              <p:nvPr/>
            </p:nvSpPr>
            <p:spPr>
              <a:xfrm>
                <a:off x="3292473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A359CE-3361-4C35-9026-3A686EBE2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3" y="3454922"/>
                <a:ext cx="616617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61FE41-136E-497A-BE3B-91DA3B2DCB6C}"/>
                  </a:ext>
                </a:extLst>
              </p:cNvPr>
              <p:cNvSpPr txBox="1"/>
              <p:nvPr/>
            </p:nvSpPr>
            <p:spPr>
              <a:xfrm>
                <a:off x="4866624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61FE41-136E-497A-BE3B-91DA3B2DC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624" y="3454922"/>
                <a:ext cx="616617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AFB08E1-7D7B-4B31-8556-396A0830D328}"/>
                  </a:ext>
                </a:extLst>
              </p:cNvPr>
              <p:cNvSpPr txBox="1"/>
              <p:nvPr/>
            </p:nvSpPr>
            <p:spPr>
              <a:xfrm>
                <a:off x="6481170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AFB08E1-7D7B-4B31-8556-396A0830D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70" y="3454922"/>
                <a:ext cx="616617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090F6B1-C75D-4EB0-B51F-756F46D39470}"/>
                  </a:ext>
                </a:extLst>
              </p:cNvPr>
              <p:cNvSpPr txBox="1"/>
              <p:nvPr/>
            </p:nvSpPr>
            <p:spPr>
              <a:xfrm>
                <a:off x="8088837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090F6B1-C75D-4EB0-B51F-756F46D3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837" y="3454922"/>
                <a:ext cx="616617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6CEA8FA-17B8-44F6-B2CE-7C21583F357C}"/>
                  </a:ext>
                </a:extLst>
              </p:cNvPr>
              <p:cNvSpPr txBox="1"/>
              <p:nvPr/>
            </p:nvSpPr>
            <p:spPr>
              <a:xfrm>
                <a:off x="9669867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6CEA8FA-17B8-44F6-B2CE-7C21583F3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867" y="3454922"/>
                <a:ext cx="616617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2902B-0A88-4CD2-8A9F-9EE7D87090A9}"/>
                  </a:ext>
                </a:extLst>
              </p:cNvPr>
              <p:cNvSpPr txBox="1"/>
              <p:nvPr/>
            </p:nvSpPr>
            <p:spPr>
              <a:xfrm>
                <a:off x="3292473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2902B-0A88-4CD2-8A9F-9EE7D870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3" y="4559616"/>
                <a:ext cx="6166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BD813F-8A12-435C-BC19-D84101EE202B}"/>
                  </a:ext>
                </a:extLst>
              </p:cNvPr>
              <p:cNvSpPr txBox="1"/>
              <p:nvPr/>
            </p:nvSpPr>
            <p:spPr>
              <a:xfrm>
                <a:off x="4866624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BD813F-8A12-435C-BC19-D84101EE2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624" y="4559616"/>
                <a:ext cx="61661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BA2D3CD-014C-4858-A219-5E7F41DE1656}"/>
                  </a:ext>
                </a:extLst>
              </p:cNvPr>
              <p:cNvSpPr txBox="1"/>
              <p:nvPr/>
            </p:nvSpPr>
            <p:spPr>
              <a:xfrm>
                <a:off x="6406689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BA2D3CD-014C-4858-A219-5E7F41DE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689" y="4559616"/>
                <a:ext cx="61661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AE9C857-6CB5-429E-B6B3-9AA0460EA890}"/>
                  </a:ext>
                </a:extLst>
              </p:cNvPr>
              <p:cNvSpPr txBox="1"/>
              <p:nvPr/>
            </p:nvSpPr>
            <p:spPr>
              <a:xfrm>
                <a:off x="8025914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AE9C857-6CB5-429E-B6B3-9AA0460E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14" y="4559616"/>
                <a:ext cx="61661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A01F83-94DF-4A47-B3CE-F2EFDD3EF1DE}"/>
                  </a:ext>
                </a:extLst>
              </p:cNvPr>
              <p:cNvSpPr txBox="1"/>
              <p:nvPr/>
            </p:nvSpPr>
            <p:spPr>
              <a:xfrm>
                <a:off x="9642565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4823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A01F83-94DF-4A47-B3CE-F2EFDD3E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65" y="4559616"/>
                <a:ext cx="61661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56F8DD-AFBA-4551-B284-E8C72D094AFD}"/>
                  </a:ext>
                </a:extLst>
              </p:cNvPr>
              <p:cNvSpPr txBox="1"/>
              <p:nvPr/>
            </p:nvSpPr>
            <p:spPr>
              <a:xfrm>
                <a:off x="329247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56F8DD-AFBA-4551-B284-E8C72D09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2" y="2354640"/>
                <a:ext cx="616617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9FED35F-28EE-4399-8D0A-870022884BB5}"/>
                  </a:ext>
                </a:extLst>
              </p:cNvPr>
              <p:cNvSpPr txBox="1"/>
              <p:nvPr/>
            </p:nvSpPr>
            <p:spPr>
              <a:xfrm>
                <a:off x="485060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9FED35F-28EE-4399-8D0A-87002288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02" y="2354640"/>
                <a:ext cx="616617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F227A71-F31E-4856-A8EF-D2B854A1EA4F}"/>
                  </a:ext>
                </a:extLst>
              </p:cNvPr>
              <p:cNvSpPr txBox="1"/>
              <p:nvPr/>
            </p:nvSpPr>
            <p:spPr>
              <a:xfrm>
                <a:off x="6392406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F227A71-F31E-4856-A8EF-D2B854A1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06" y="2354640"/>
                <a:ext cx="616617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314A597-09E9-4F71-BA7A-6251D2A71BA9}"/>
                  </a:ext>
                </a:extLst>
              </p:cNvPr>
              <p:cNvSpPr txBox="1"/>
              <p:nvPr/>
            </p:nvSpPr>
            <p:spPr>
              <a:xfrm>
                <a:off x="7950536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314A597-09E9-4F71-BA7A-6251D2A71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536" y="2354640"/>
                <a:ext cx="616617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5EA6546-6A8D-4774-8288-158E37CAE26D}"/>
                  </a:ext>
                </a:extLst>
              </p:cNvPr>
              <p:cNvSpPr txBox="1"/>
              <p:nvPr/>
            </p:nvSpPr>
            <p:spPr>
              <a:xfrm>
                <a:off x="959406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5EA6546-6A8D-4774-8288-158E37CA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62" y="2354640"/>
                <a:ext cx="616617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7DBDE2-1C20-4523-AEFF-E58D8A0F2363}"/>
              </a:ext>
            </a:extLst>
          </p:cNvPr>
          <p:cNvCxnSpPr>
            <a:cxnSpLocks/>
          </p:cNvCxnSpPr>
          <p:nvPr/>
        </p:nvCxnSpPr>
        <p:spPr>
          <a:xfrm flipH="1">
            <a:off x="4184183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4454CF0-55F9-4C2E-89FF-E588EA3A5AFC}"/>
              </a:ext>
            </a:extLst>
          </p:cNvPr>
          <p:cNvCxnSpPr>
            <a:cxnSpLocks/>
          </p:cNvCxnSpPr>
          <p:nvPr/>
        </p:nvCxnSpPr>
        <p:spPr>
          <a:xfrm>
            <a:off x="5811951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9D2101C-9528-4B24-B082-5211567EE5E7}"/>
              </a:ext>
            </a:extLst>
          </p:cNvPr>
          <p:cNvCxnSpPr>
            <a:cxnSpLocks/>
          </p:cNvCxnSpPr>
          <p:nvPr/>
        </p:nvCxnSpPr>
        <p:spPr>
          <a:xfrm flipH="1">
            <a:off x="5797663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BF9275-7180-46FB-B0CA-4C47FB28524C}"/>
              </a:ext>
            </a:extLst>
          </p:cNvPr>
          <p:cNvCxnSpPr>
            <a:cxnSpLocks/>
          </p:cNvCxnSpPr>
          <p:nvPr/>
        </p:nvCxnSpPr>
        <p:spPr>
          <a:xfrm>
            <a:off x="7411413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86D5759-B559-4E9F-9BD1-7EF735FB7653}"/>
              </a:ext>
            </a:extLst>
          </p:cNvPr>
          <p:cNvCxnSpPr>
            <a:cxnSpLocks/>
          </p:cNvCxnSpPr>
          <p:nvPr/>
        </p:nvCxnSpPr>
        <p:spPr>
          <a:xfrm flipH="1">
            <a:off x="7397125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1E61098-3D20-4A43-B083-277AC7E8FB59}"/>
              </a:ext>
            </a:extLst>
          </p:cNvPr>
          <p:cNvCxnSpPr>
            <a:cxnSpLocks/>
          </p:cNvCxnSpPr>
          <p:nvPr/>
        </p:nvCxnSpPr>
        <p:spPr>
          <a:xfrm>
            <a:off x="9010877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074DF50-5CA6-4E4C-95A8-C3277F308434}"/>
              </a:ext>
            </a:extLst>
          </p:cNvPr>
          <p:cNvCxnSpPr>
            <a:cxnSpLocks/>
          </p:cNvCxnSpPr>
          <p:nvPr/>
        </p:nvCxnSpPr>
        <p:spPr>
          <a:xfrm>
            <a:off x="2633347" y="1399711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B16446-2402-47AC-BD42-A04F55C3A882}"/>
              </a:ext>
            </a:extLst>
          </p:cNvPr>
          <p:cNvCxnSpPr>
            <a:cxnSpLocks/>
          </p:cNvCxnSpPr>
          <p:nvPr/>
        </p:nvCxnSpPr>
        <p:spPr>
          <a:xfrm flipH="1">
            <a:off x="2633347" y="1742748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D575454-C088-4DDD-B30A-20CB7A700E7A}"/>
              </a:ext>
            </a:extLst>
          </p:cNvPr>
          <p:cNvSpPr txBox="1"/>
          <p:nvPr/>
        </p:nvSpPr>
        <p:spPr>
          <a:xfrm>
            <a:off x="2957213" y="1148104"/>
            <a:ext cx="164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Forward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74BF01-98E6-4401-B074-643F23748E2A}"/>
              </a:ext>
            </a:extLst>
          </p:cNvPr>
          <p:cNvSpPr txBox="1"/>
          <p:nvPr/>
        </p:nvSpPr>
        <p:spPr>
          <a:xfrm>
            <a:off x="2957213" y="1517293"/>
            <a:ext cx="164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Backward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D86DD3-497F-4B42-BA20-93614E023F33}"/>
                  </a:ext>
                </a:extLst>
              </p:cNvPr>
              <p:cNvSpPr txBox="1"/>
              <p:nvPr/>
            </p:nvSpPr>
            <p:spPr>
              <a:xfrm>
                <a:off x="4073558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D86DD3-497F-4B42-BA20-93614E023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58" y="2735580"/>
                <a:ext cx="616617" cy="7298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A9A79DC-BA29-4FCF-9EE9-F9E9043E7DAD}"/>
                  </a:ext>
                </a:extLst>
              </p:cNvPr>
              <p:cNvSpPr txBox="1"/>
              <p:nvPr/>
            </p:nvSpPr>
            <p:spPr>
              <a:xfrm>
                <a:off x="5607239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A9A79DC-BA29-4FCF-9EE9-F9E9043E7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239" y="2735580"/>
                <a:ext cx="616617" cy="7298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53B5FF5-A733-42F5-905E-32BAB25E5C6B}"/>
                  </a:ext>
                </a:extLst>
              </p:cNvPr>
              <p:cNvSpPr txBox="1"/>
              <p:nvPr/>
            </p:nvSpPr>
            <p:spPr>
              <a:xfrm>
                <a:off x="7246046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53B5FF5-A733-42F5-905E-32BAB25E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46" y="2735580"/>
                <a:ext cx="616617" cy="72981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4C0E4FE-A18D-44E6-909D-C1890909D9AF}"/>
              </a:ext>
            </a:extLst>
          </p:cNvPr>
          <p:cNvCxnSpPr>
            <a:cxnSpLocks/>
          </p:cNvCxnSpPr>
          <p:nvPr/>
        </p:nvCxnSpPr>
        <p:spPr>
          <a:xfrm>
            <a:off x="8420923" y="2810494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1FF6737-0C42-4E4D-8B3B-22232BF710E5}"/>
                  </a:ext>
                </a:extLst>
              </p:cNvPr>
              <p:cNvSpPr txBox="1"/>
              <p:nvPr/>
            </p:nvSpPr>
            <p:spPr>
              <a:xfrm>
                <a:off x="8407275" y="2735580"/>
                <a:ext cx="616617" cy="747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1FF6737-0C42-4E4D-8B3B-22232BF71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275" y="2735580"/>
                <a:ext cx="616617" cy="74738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640BF75-288C-4578-9F91-26F7972D9BB0}"/>
              </a:ext>
            </a:extLst>
          </p:cNvPr>
          <p:cNvCxnSpPr>
            <a:cxnSpLocks/>
          </p:cNvCxnSpPr>
          <p:nvPr/>
        </p:nvCxnSpPr>
        <p:spPr>
          <a:xfrm>
            <a:off x="8420923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0F1C83D-ADC6-4931-A48C-1752D4A2F712}"/>
              </a:ext>
            </a:extLst>
          </p:cNvPr>
          <p:cNvCxnSpPr>
            <a:cxnSpLocks/>
          </p:cNvCxnSpPr>
          <p:nvPr/>
        </p:nvCxnSpPr>
        <p:spPr>
          <a:xfrm>
            <a:off x="5276859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8F81E8-4B78-4FEE-A2BA-1F4C728148AD}"/>
              </a:ext>
            </a:extLst>
          </p:cNvPr>
          <p:cNvCxnSpPr>
            <a:cxnSpLocks/>
          </p:cNvCxnSpPr>
          <p:nvPr/>
        </p:nvCxnSpPr>
        <p:spPr>
          <a:xfrm>
            <a:off x="6789478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325F5B9-10A2-4148-B46E-DF2362701BE5}"/>
              </a:ext>
            </a:extLst>
          </p:cNvPr>
          <p:cNvCxnSpPr>
            <a:cxnSpLocks/>
          </p:cNvCxnSpPr>
          <p:nvPr/>
        </p:nvCxnSpPr>
        <p:spPr>
          <a:xfrm>
            <a:off x="3657766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1F365C4-240F-4DE1-AE0B-531AF5EA05C0}"/>
              </a:ext>
            </a:extLst>
          </p:cNvPr>
          <p:cNvSpPr txBox="1"/>
          <p:nvPr/>
        </p:nvSpPr>
        <p:spPr>
          <a:xfrm>
            <a:off x="2149663" y="5607506"/>
            <a:ext cx="814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Backpropagation is performed backward in time</a:t>
            </a:r>
          </a:p>
        </p:txBody>
      </p:sp>
      <p:sp>
        <p:nvSpPr>
          <p:cNvPr id="78" name="Title 3">
            <a:extLst>
              <a:ext uri="{FF2B5EF4-FFF2-40B4-BE49-F238E27FC236}">
                <a16:creationId xmlns:a16="http://schemas.microsoft.com/office/drawing/2014/main" id="{1CDDAB80-921C-4D0B-8222-37CC625431B1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Backpropagation in RNNs</a:t>
            </a:r>
          </a:p>
        </p:txBody>
      </p:sp>
    </p:spTree>
    <p:extLst>
      <p:ext uri="{BB962C8B-B14F-4D97-AF65-F5344CB8AC3E}">
        <p14:creationId xmlns:p14="http://schemas.microsoft.com/office/powerpoint/2010/main" val="3661239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43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Vanishing and Exploding Gradients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2BE69-6D2D-45B2-A3FF-593F157A1729}"/>
              </a:ext>
            </a:extLst>
          </p:cNvPr>
          <p:cNvSpPr/>
          <p:nvPr/>
        </p:nvSpPr>
        <p:spPr>
          <a:xfrm>
            <a:off x="2957213" y="346437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10E7F9-7136-459B-82B2-1EC0F4C07EBC}"/>
              </a:ext>
            </a:extLst>
          </p:cNvPr>
          <p:cNvGrpSpPr/>
          <p:nvPr/>
        </p:nvGrpSpPr>
        <p:grpSpPr>
          <a:xfrm>
            <a:off x="4556675" y="3464374"/>
            <a:ext cx="1203158" cy="442762"/>
            <a:chOff x="3733708" y="3042694"/>
            <a:chExt cx="1203158" cy="4427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55AE5B-AF79-47B8-93FB-FA697C8B7001}"/>
                </a:ext>
              </a:extLst>
            </p:cNvPr>
            <p:cNvSpPr/>
            <p:nvPr/>
          </p:nvSpPr>
          <p:spPr>
            <a:xfrm>
              <a:off x="3733708" y="3042694"/>
              <a:ext cx="6858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769C4F-F025-4D7D-B46B-FCC2128199C0}"/>
                </a:ext>
              </a:extLst>
            </p:cNvPr>
            <p:cNvSpPr/>
            <p:nvPr/>
          </p:nvSpPr>
          <p:spPr>
            <a:xfrm>
              <a:off x="4419600" y="3042694"/>
              <a:ext cx="51726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2B864A-79E3-4382-88FE-E1803C5AADC4}"/>
              </a:ext>
            </a:extLst>
          </p:cNvPr>
          <p:cNvGrpSpPr/>
          <p:nvPr/>
        </p:nvGrpSpPr>
        <p:grpSpPr>
          <a:xfrm>
            <a:off x="6156137" y="3464374"/>
            <a:ext cx="1203158" cy="442762"/>
            <a:chOff x="3733708" y="3593328"/>
            <a:chExt cx="1203158" cy="4427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01976D-0721-42AB-BA82-992872284891}"/>
                </a:ext>
              </a:extLst>
            </p:cNvPr>
            <p:cNvSpPr/>
            <p:nvPr/>
          </p:nvSpPr>
          <p:spPr>
            <a:xfrm>
              <a:off x="3733708" y="3593328"/>
              <a:ext cx="359126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B9831A-0818-418C-BF74-16C759F7DC86}"/>
                </a:ext>
              </a:extLst>
            </p:cNvPr>
            <p:cNvSpPr/>
            <p:nvPr/>
          </p:nvSpPr>
          <p:spPr>
            <a:xfrm>
              <a:off x="4104924" y="3593328"/>
              <a:ext cx="41627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9DD7E3-6A97-4CFF-858C-21DAE7C1E13F}"/>
                </a:ext>
              </a:extLst>
            </p:cNvPr>
            <p:cNvSpPr/>
            <p:nvPr/>
          </p:nvSpPr>
          <p:spPr>
            <a:xfrm>
              <a:off x="4520590" y="3593328"/>
              <a:ext cx="416276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49EA51-2156-42DD-9531-764F6CCA24D2}"/>
              </a:ext>
            </a:extLst>
          </p:cNvPr>
          <p:cNvGrpSpPr/>
          <p:nvPr/>
        </p:nvGrpSpPr>
        <p:grpSpPr>
          <a:xfrm>
            <a:off x="7755599" y="3464374"/>
            <a:ext cx="1203158" cy="442762"/>
            <a:chOff x="3733708" y="4200970"/>
            <a:chExt cx="1203158" cy="4427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7CA0CB-DC5C-4F8D-B3A8-C0171CFA15BD}"/>
                </a:ext>
              </a:extLst>
            </p:cNvPr>
            <p:cNvSpPr/>
            <p:nvPr/>
          </p:nvSpPr>
          <p:spPr>
            <a:xfrm>
              <a:off x="3733708" y="4200970"/>
              <a:ext cx="2159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F2542F-E23F-491C-BB2C-087D1573E4E7}"/>
                </a:ext>
              </a:extLst>
            </p:cNvPr>
            <p:cNvSpPr/>
            <p:nvPr/>
          </p:nvSpPr>
          <p:spPr>
            <a:xfrm>
              <a:off x="3949700" y="4200970"/>
              <a:ext cx="279400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125210-E043-440D-AAA5-F45B17649027}"/>
                </a:ext>
              </a:extLst>
            </p:cNvPr>
            <p:cNvSpPr/>
            <p:nvPr/>
          </p:nvSpPr>
          <p:spPr>
            <a:xfrm>
              <a:off x="4236954" y="4200970"/>
              <a:ext cx="330813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AD8D06-D910-4D57-B110-94296EE420DC}"/>
                </a:ext>
              </a:extLst>
            </p:cNvPr>
            <p:cNvSpPr/>
            <p:nvPr/>
          </p:nvSpPr>
          <p:spPr>
            <a:xfrm>
              <a:off x="4573407" y="4200970"/>
              <a:ext cx="363459" cy="4427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B4B6F9-D4F0-4BAF-8FE0-E83C0974F3C8}"/>
              </a:ext>
            </a:extLst>
          </p:cNvPr>
          <p:cNvGrpSpPr/>
          <p:nvPr/>
        </p:nvGrpSpPr>
        <p:grpSpPr>
          <a:xfrm>
            <a:off x="9355063" y="3464374"/>
            <a:ext cx="1196523" cy="442762"/>
            <a:chOff x="3740342" y="4751604"/>
            <a:chExt cx="1196523" cy="4427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167594-8878-459D-9B6D-D1ABFB05C158}"/>
                </a:ext>
              </a:extLst>
            </p:cNvPr>
            <p:cNvSpPr/>
            <p:nvPr/>
          </p:nvSpPr>
          <p:spPr>
            <a:xfrm>
              <a:off x="3740342" y="4751604"/>
              <a:ext cx="124691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FDE593-9FFC-48B5-BE1D-05A381F9B61C}"/>
                </a:ext>
              </a:extLst>
            </p:cNvPr>
            <p:cNvSpPr/>
            <p:nvPr/>
          </p:nvSpPr>
          <p:spPr>
            <a:xfrm>
              <a:off x="3875900" y="4751604"/>
              <a:ext cx="215992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3BAE47-71FB-4BFE-B783-94D9EF5047FB}"/>
                </a:ext>
              </a:extLst>
            </p:cNvPr>
            <p:cNvSpPr/>
            <p:nvPr/>
          </p:nvSpPr>
          <p:spPr>
            <a:xfrm>
              <a:off x="4102759" y="4751604"/>
              <a:ext cx="215992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76A0DD-BFD4-439B-B269-18C25833A593}"/>
                </a:ext>
              </a:extLst>
            </p:cNvPr>
            <p:cNvSpPr/>
            <p:nvPr/>
          </p:nvSpPr>
          <p:spPr>
            <a:xfrm>
              <a:off x="4329619" y="4751604"/>
              <a:ext cx="257197" cy="4427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111C38-0E06-4315-A1BA-32F43F89F4B9}"/>
                </a:ext>
              </a:extLst>
            </p:cNvPr>
            <p:cNvSpPr/>
            <p:nvPr/>
          </p:nvSpPr>
          <p:spPr>
            <a:xfrm>
              <a:off x="4586816" y="4751604"/>
              <a:ext cx="350049" cy="442762"/>
            </a:xfrm>
            <a:prstGeom prst="rect">
              <a:avLst/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745AD9-1A87-478A-AA80-43237002AC86}"/>
              </a:ext>
            </a:extLst>
          </p:cNvPr>
          <p:cNvCxnSpPr>
            <a:cxnSpLocks/>
          </p:cNvCxnSpPr>
          <p:nvPr/>
        </p:nvCxnSpPr>
        <p:spPr>
          <a:xfrm>
            <a:off x="4198471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348BB9-3610-41B8-942B-97668AB1A5FF}"/>
              </a:ext>
            </a:extLst>
          </p:cNvPr>
          <p:cNvCxnSpPr>
            <a:cxnSpLocks/>
          </p:cNvCxnSpPr>
          <p:nvPr/>
        </p:nvCxnSpPr>
        <p:spPr>
          <a:xfrm flipV="1">
            <a:off x="3558792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38BE69-2759-4F47-9543-0182BCDB6FE8}"/>
              </a:ext>
            </a:extLst>
          </p:cNvPr>
          <p:cNvCxnSpPr>
            <a:cxnSpLocks/>
          </p:cNvCxnSpPr>
          <p:nvPr/>
        </p:nvCxnSpPr>
        <p:spPr>
          <a:xfrm flipV="1">
            <a:off x="3558792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7B5C68-0CCF-4CA2-8B44-2B2DA2CB8825}"/>
              </a:ext>
            </a:extLst>
          </p:cNvPr>
          <p:cNvCxnSpPr>
            <a:cxnSpLocks/>
          </p:cNvCxnSpPr>
          <p:nvPr/>
        </p:nvCxnSpPr>
        <p:spPr>
          <a:xfrm flipV="1">
            <a:off x="5171129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1A13A2-A9FE-4F24-B752-41AB47336CF8}"/>
              </a:ext>
            </a:extLst>
          </p:cNvPr>
          <p:cNvCxnSpPr>
            <a:cxnSpLocks/>
          </p:cNvCxnSpPr>
          <p:nvPr/>
        </p:nvCxnSpPr>
        <p:spPr>
          <a:xfrm flipV="1">
            <a:off x="5171129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2FC612-7D3D-4679-82F4-4C9F5C78E406}"/>
              </a:ext>
            </a:extLst>
          </p:cNvPr>
          <p:cNvCxnSpPr>
            <a:cxnSpLocks/>
          </p:cNvCxnSpPr>
          <p:nvPr/>
        </p:nvCxnSpPr>
        <p:spPr>
          <a:xfrm flipV="1">
            <a:off x="6684186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225D16-F502-4796-AC81-7FD7F55E7D02}"/>
              </a:ext>
            </a:extLst>
          </p:cNvPr>
          <p:cNvCxnSpPr>
            <a:cxnSpLocks/>
          </p:cNvCxnSpPr>
          <p:nvPr/>
        </p:nvCxnSpPr>
        <p:spPr>
          <a:xfrm flipV="1">
            <a:off x="6684186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DEF1F0-57E7-4079-8B4B-8817809D2795}"/>
              </a:ext>
            </a:extLst>
          </p:cNvPr>
          <p:cNvCxnSpPr>
            <a:cxnSpLocks/>
          </p:cNvCxnSpPr>
          <p:nvPr/>
        </p:nvCxnSpPr>
        <p:spPr>
          <a:xfrm flipV="1">
            <a:off x="8293325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6D8998-BB8D-44A6-8DE4-5BE4C94E4C92}"/>
              </a:ext>
            </a:extLst>
          </p:cNvPr>
          <p:cNvCxnSpPr>
            <a:cxnSpLocks/>
          </p:cNvCxnSpPr>
          <p:nvPr/>
        </p:nvCxnSpPr>
        <p:spPr>
          <a:xfrm flipV="1">
            <a:off x="8293325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9341C1-64CA-4686-A779-B73A6EE779A1}"/>
              </a:ext>
            </a:extLst>
          </p:cNvPr>
          <p:cNvCxnSpPr>
            <a:cxnSpLocks/>
          </p:cNvCxnSpPr>
          <p:nvPr/>
        </p:nvCxnSpPr>
        <p:spPr>
          <a:xfrm flipV="1">
            <a:off x="9949269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08EE9E-6C31-4944-947C-74FD6300C5C8}"/>
              </a:ext>
            </a:extLst>
          </p:cNvPr>
          <p:cNvCxnSpPr>
            <a:cxnSpLocks/>
          </p:cNvCxnSpPr>
          <p:nvPr/>
        </p:nvCxnSpPr>
        <p:spPr>
          <a:xfrm flipV="1">
            <a:off x="9949269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3E19E42-95D9-4A84-9DE8-718A64E5A8E7}"/>
              </a:ext>
            </a:extLst>
          </p:cNvPr>
          <p:cNvSpPr txBox="1"/>
          <p:nvPr/>
        </p:nvSpPr>
        <p:spPr>
          <a:xfrm>
            <a:off x="1010743" y="457222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input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3ED550-AB7F-45DD-AECF-84F14C873824}"/>
              </a:ext>
            </a:extLst>
          </p:cNvPr>
          <p:cNvSpPr txBox="1"/>
          <p:nvPr/>
        </p:nvSpPr>
        <p:spPr>
          <a:xfrm>
            <a:off x="874821" y="3322710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hidden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6637EE-FC8C-44FC-BDE6-5688F4D8FB82}"/>
              </a:ext>
            </a:extLst>
          </p:cNvPr>
          <p:cNvSpPr txBox="1"/>
          <p:nvPr/>
        </p:nvSpPr>
        <p:spPr>
          <a:xfrm>
            <a:off x="874821" y="2066664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C8EA2A-B0DF-45D0-BB60-943FEE552691}"/>
                  </a:ext>
                </a:extLst>
              </p:cNvPr>
              <p:cNvSpPr txBox="1"/>
              <p:nvPr/>
            </p:nvSpPr>
            <p:spPr>
              <a:xfrm>
                <a:off x="3292473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C8EA2A-B0DF-45D0-BB60-943FEE552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3" y="3454922"/>
                <a:ext cx="616617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5B58CD-8C18-43D5-AD7F-A50FB1C39E2D}"/>
                  </a:ext>
                </a:extLst>
              </p:cNvPr>
              <p:cNvSpPr txBox="1"/>
              <p:nvPr/>
            </p:nvSpPr>
            <p:spPr>
              <a:xfrm>
                <a:off x="4866624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5B58CD-8C18-43D5-AD7F-A50FB1C39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624" y="3454922"/>
                <a:ext cx="616617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F27EF3-04A5-4D61-B83E-50EED79A43EA}"/>
                  </a:ext>
                </a:extLst>
              </p:cNvPr>
              <p:cNvSpPr txBox="1"/>
              <p:nvPr/>
            </p:nvSpPr>
            <p:spPr>
              <a:xfrm>
                <a:off x="6481170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F27EF3-04A5-4D61-B83E-50EED79A4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70" y="3454922"/>
                <a:ext cx="616617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01A115-F4A4-4F76-9C3B-39383DB136B9}"/>
                  </a:ext>
                </a:extLst>
              </p:cNvPr>
              <p:cNvSpPr txBox="1"/>
              <p:nvPr/>
            </p:nvSpPr>
            <p:spPr>
              <a:xfrm>
                <a:off x="8088837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01A115-F4A4-4F76-9C3B-39383DB1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837" y="3454922"/>
                <a:ext cx="616617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ED48124-7DE8-4747-B480-7661C43E4E50}"/>
                  </a:ext>
                </a:extLst>
              </p:cNvPr>
              <p:cNvSpPr txBox="1"/>
              <p:nvPr/>
            </p:nvSpPr>
            <p:spPr>
              <a:xfrm>
                <a:off x="9669867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ED48124-7DE8-4747-B480-7661C43E4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867" y="3454922"/>
                <a:ext cx="616617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BD5C5CB-077E-47A9-90BA-C2636577727D}"/>
                  </a:ext>
                </a:extLst>
              </p:cNvPr>
              <p:cNvSpPr txBox="1"/>
              <p:nvPr/>
            </p:nvSpPr>
            <p:spPr>
              <a:xfrm>
                <a:off x="3292473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BD5C5CB-077E-47A9-90BA-C26365777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3" y="4559616"/>
                <a:ext cx="6166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62E274B-760A-4458-A2B6-F848DB4EC3BB}"/>
                  </a:ext>
                </a:extLst>
              </p:cNvPr>
              <p:cNvSpPr txBox="1"/>
              <p:nvPr/>
            </p:nvSpPr>
            <p:spPr>
              <a:xfrm>
                <a:off x="4866624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62E274B-760A-4458-A2B6-F848DB4EC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624" y="4559616"/>
                <a:ext cx="61661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117DB7-749F-421A-9B4E-631ABA65A18F}"/>
                  </a:ext>
                </a:extLst>
              </p:cNvPr>
              <p:cNvSpPr txBox="1"/>
              <p:nvPr/>
            </p:nvSpPr>
            <p:spPr>
              <a:xfrm>
                <a:off x="6406689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117DB7-749F-421A-9B4E-631ABA65A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689" y="4559616"/>
                <a:ext cx="61661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9095-DE67-4AA0-98B4-513EB3E7917E}"/>
                  </a:ext>
                </a:extLst>
              </p:cNvPr>
              <p:cNvSpPr txBox="1"/>
              <p:nvPr/>
            </p:nvSpPr>
            <p:spPr>
              <a:xfrm>
                <a:off x="8025914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9095-DE67-4AA0-98B4-513EB3E7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14" y="4559616"/>
                <a:ext cx="61661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CC4832E-AEDF-4BB1-A021-20284577DB31}"/>
                  </a:ext>
                </a:extLst>
              </p:cNvPr>
              <p:cNvSpPr txBox="1"/>
              <p:nvPr/>
            </p:nvSpPr>
            <p:spPr>
              <a:xfrm>
                <a:off x="9642565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4823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CC4832E-AEDF-4BB1-A021-20284577D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65" y="4559616"/>
                <a:ext cx="61661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9C89F6A-5F6A-4566-BBDF-BC22F144F503}"/>
                  </a:ext>
                </a:extLst>
              </p:cNvPr>
              <p:cNvSpPr txBox="1"/>
              <p:nvPr/>
            </p:nvSpPr>
            <p:spPr>
              <a:xfrm>
                <a:off x="329247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9C89F6A-5F6A-4566-BBDF-BC22F144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2" y="2354640"/>
                <a:ext cx="616617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444EB3-A157-472A-A67E-B6E4006FAB46}"/>
                  </a:ext>
                </a:extLst>
              </p:cNvPr>
              <p:cNvSpPr txBox="1"/>
              <p:nvPr/>
            </p:nvSpPr>
            <p:spPr>
              <a:xfrm>
                <a:off x="485060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444EB3-A157-472A-A67E-B6E4006FA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02" y="2354640"/>
                <a:ext cx="616617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06C6075-19B8-4AB7-94A3-AA88D5AC1512}"/>
                  </a:ext>
                </a:extLst>
              </p:cNvPr>
              <p:cNvSpPr txBox="1"/>
              <p:nvPr/>
            </p:nvSpPr>
            <p:spPr>
              <a:xfrm>
                <a:off x="6392406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06C6075-19B8-4AB7-94A3-AA88D5AC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06" y="2354640"/>
                <a:ext cx="616617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DA1C1B-280B-4EBB-93B2-C63168EDE799}"/>
                  </a:ext>
                </a:extLst>
              </p:cNvPr>
              <p:cNvSpPr txBox="1"/>
              <p:nvPr/>
            </p:nvSpPr>
            <p:spPr>
              <a:xfrm>
                <a:off x="7950536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DA1C1B-280B-4EBB-93B2-C63168EDE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536" y="2354640"/>
                <a:ext cx="616617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F17CF2-7303-4F68-83E5-C9A2125F26A7}"/>
                  </a:ext>
                </a:extLst>
              </p:cNvPr>
              <p:cNvSpPr txBox="1"/>
              <p:nvPr/>
            </p:nvSpPr>
            <p:spPr>
              <a:xfrm>
                <a:off x="959406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F17CF2-7303-4F68-83E5-C9A2125F2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62" y="2354640"/>
                <a:ext cx="616617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B82CA8-D18C-4DE6-A71A-B781A974A962}"/>
              </a:ext>
            </a:extLst>
          </p:cNvPr>
          <p:cNvCxnSpPr>
            <a:cxnSpLocks/>
          </p:cNvCxnSpPr>
          <p:nvPr/>
        </p:nvCxnSpPr>
        <p:spPr>
          <a:xfrm flipH="1">
            <a:off x="4184183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3FBAFF-4640-47B0-9B40-B72F31B3DB4C}"/>
              </a:ext>
            </a:extLst>
          </p:cNvPr>
          <p:cNvCxnSpPr>
            <a:cxnSpLocks/>
          </p:cNvCxnSpPr>
          <p:nvPr/>
        </p:nvCxnSpPr>
        <p:spPr>
          <a:xfrm>
            <a:off x="5811951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68EDA5-87A8-4480-9161-84C1D11D5356}"/>
              </a:ext>
            </a:extLst>
          </p:cNvPr>
          <p:cNvCxnSpPr>
            <a:cxnSpLocks/>
          </p:cNvCxnSpPr>
          <p:nvPr/>
        </p:nvCxnSpPr>
        <p:spPr>
          <a:xfrm flipH="1">
            <a:off x="5797663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AE47694-A047-43D4-A166-80874C2889F5}"/>
              </a:ext>
            </a:extLst>
          </p:cNvPr>
          <p:cNvCxnSpPr>
            <a:cxnSpLocks/>
          </p:cNvCxnSpPr>
          <p:nvPr/>
        </p:nvCxnSpPr>
        <p:spPr>
          <a:xfrm>
            <a:off x="7411413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27E3B8-4A69-4763-BDD2-52C638287BA3}"/>
              </a:ext>
            </a:extLst>
          </p:cNvPr>
          <p:cNvCxnSpPr>
            <a:cxnSpLocks/>
          </p:cNvCxnSpPr>
          <p:nvPr/>
        </p:nvCxnSpPr>
        <p:spPr>
          <a:xfrm flipH="1">
            <a:off x="7397125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ADE6AF-FB04-4C0F-B015-A3EE223B001B}"/>
              </a:ext>
            </a:extLst>
          </p:cNvPr>
          <p:cNvCxnSpPr>
            <a:cxnSpLocks/>
          </p:cNvCxnSpPr>
          <p:nvPr/>
        </p:nvCxnSpPr>
        <p:spPr>
          <a:xfrm>
            <a:off x="9010877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72470B-8E40-44C9-9132-94991D8BB85E}"/>
              </a:ext>
            </a:extLst>
          </p:cNvPr>
          <p:cNvCxnSpPr>
            <a:cxnSpLocks/>
          </p:cNvCxnSpPr>
          <p:nvPr/>
        </p:nvCxnSpPr>
        <p:spPr>
          <a:xfrm>
            <a:off x="2633347" y="1399711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39798B5-64B0-4930-8907-E3BF200E1EDC}"/>
              </a:ext>
            </a:extLst>
          </p:cNvPr>
          <p:cNvCxnSpPr>
            <a:cxnSpLocks/>
          </p:cNvCxnSpPr>
          <p:nvPr/>
        </p:nvCxnSpPr>
        <p:spPr>
          <a:xfrm flipH="1">
            <a:off x="2633347" y="1742748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8B26352-E997-4DFA-8555-020D90EC34F0}"/>
              </a:ext>
            </a:extLst>
          </p:cNvPr>
          <p:cNvSpPr txBox="1"/>
          <p:nvPr/>
        </p:nvSpPr>
        <p:spPr>
          <a:xfrm>
            <a:off x="2957213" y="1148104"/>
            <a:ext cx="164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Forward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6F768D-4FE0-4F46-A373-6032B29862A7}"/>
              </a:ext>
            </a:extLst>
          </p:cNvPr>
          <p:cNvSpPr txBox="1"/>
          <p:nvPr/>
        </p:nvSpPr>
        <p:spPr>
          <a:xfrm>
            <a:off x="2957213" y="1517293"/>
            <a:ext cx="164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Backward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7E773E4-3E18-4495-BEDE-9426C6516D80}"/>
                  </a:ext>
                </a:extLst>
              </p:cNvPr>
              <p:cNvSpPr txBox="1"/>
              <p:nvPr/>
            </p:nvSpPr>
            <p:spPr>
              <a:xfrm>
                <a:off x="4073558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7E773E4-3E18-4495-BEDE-9426C6516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58" y="2735580"/>
                <a:ext cx="616617" cy="7298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556431F-8B76-4A9E-8F3D-3481ADAE03FF}"/>
                  </a:ext>
                </a:extLst>
              </p:cNvPr>
              <p:cNvSpPr txBox="1"/>
              <p:nvPr/>
            </p:nvSpPr>
            <p:spPr>
              <a:xfrm>
                <a:off x="5607239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556431F-8B76-4A9E-8F3D-3481ADAE0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239" y="2735580"/>
                <a:ext cx="616617" cy="7298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57B0E0D-37B7-42CD-8769-6E9D566225F5}"/>
                  </a:ext>
                </a:extLst>
              </p:cNvPr>
              <p:cNvSpPr txBox="1"/>
              <p:nvPr/>
            </p:nvSpPr>
            <p:spPr>
              <a:xfrm>
                <a:off x="7246046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57B0E0D-37B7-42CD-8769-6E9D56622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46" y="2735580"/>
                <a:ext cx="616617" cy="72981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354A4F-60BA-4A39-8BAC-D7044F123C31}"/>
              </a:ext>
            </a:extLst>
          </p:cNvPr>
          <p:cNvCxnSpPr>
            <a:cxnSpLocks/>
          </p:cNvCxnSpPr>
          <p:nvPr/>
        </p:nvCxnSpPr>
        <p:spPr>
          <a:xfrm>
            <a:off x="8420923" y="2810494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DCDE6-20FA-44DD-AA29-83D1E5D1B52A}"/>
                  </a:ext>
                </a:extLst>
              </p:cNvPr>
              <p:cNvSpPr txBox="1"/>
              <p:nvPr/>
            </p:nvSpPr>
            <p:spPr>
              <a:xfrm>
                <a:off x="8407275" y="2735580"/>
                <a:ext cx="616617" cy="747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DCDE6-20FA-44DD-AA29-83D1E5D1B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275" y="2735580"/>
                <a:ext cx="616617" cy="74738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CB0F8E6-F3CF-4861-8BE7-E466B44AC94D}"/>
              </a:ext>
            </a:extLst>
          </p:cNvPr>
          <p:cNvCxnSpPr>
            <a:cxnSpLocks/>
          </p:cNvCxnSpPr>
          <p:nvPr/>
        </p:nvCxnSpPr>
        <p:spPr>
          <a:xfrm>
            <a:off x="8420923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5A1C874-0E38-421F-BFBA-EA12EB9FA0EC}"/>
              </a:ext>
            </a:extLst>
          </p:cNvPr>
          <p:cNvCxnSpPr>
            <a:cxnSpLocks/>
          </p:cNvCxnSpPr>
          <p:nvPr/>
        </p:nvCxnSpPr>
        <p:spPr>
          <a:xfrm>
            <a:off x="5276859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0DB4A91-308F-4B53-9568-B8012B9645B7}"/>
              </a:ext>
            </a:extLst>
          </p:cNvPr>
          <p:cNvCxnSpPr>
            <a:cxnSpLocks/>
          </p:cNvCxnSpPr>
          <p:nvPr/>
        </p:nvCxnSpPr>
        <p:spPr>
          <a:xfrm>
            <a:off x="6789478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3EA785E-A2D7-4BD4-868F-37FDB82EC8A9}"/>
              </a:ext>
            </a:extLst>
          </p:cNvPr>
          <p:cNvCxnSpPr>
            <a:cxnSpLocks/>
          </p:cNvCxnSpPr>
          <p:nvPr/>
        </p:nvCxnSpPr>
        <p:spPr>
          <a:xfrm>
            <a:off x="3657766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30E7AD-48BF-4609-8822-FE4EE38C3D87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FD0DA5-0126-45A7-9F64-6A86AEADE07B}"/>
              </a:ext>
            </a:extLst>
          </p:cNvPr>
          <p:cNvSpPr txBox="1"/>
          <p:nvPr/>
        </p:nvSpPr>
        <p:spPr>
          <a:xfrm>
            <a:off x="10631990" y="3109272"/>
            <a:ext cx="781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D2A52D84-C257-4C7D-9F3E-5EF02B58CC62}"/>
              </a:ext>
            </a:extLst>
          </p:cNvPr>
          <p:cNvSpPr/>
          <p:nvPr/>
        </p:nvSpPr>
        <p:spPr>
          <a:xfrm rot="16200000">
            <a:off x="6765992" y="1464802"/>
            <a:ext cx="212725" cy="735846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BE088-D4F1-4912-AB8D-185E10BB0B90}"/>
                  </a:ext>
                </a:extLst>
              </p:cNvPr>
              <p:cNvSpPr txBox="1"/>
              <p:nvPr/>
            </p:nvSpPr>
            <p:spPr>
              <a:xfrm>
                <a:off x="6592790" y="5283892"/>
                <a:ext cx="6532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BE088-D4F1-4912-AB8D-185E10BB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90" y="5283892"/>
                <a:ext cx="653256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816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44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Vanishing and Exploding Gradients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2BE69-6D2D-45B2-A3FF-593F157A1729}"/>
              </a:ext>
            </a:extLst>
          </p:cNvPr>
          <p:cNvSpPr/>
          <p:nvPr/>
        </p:nvSpPr>
        <p:spPr>
          <a:xfrm>
            <a:off x="2957213" y="3464374"/>
            <a:ext cx="1203158" cy="4427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10E7F9-7136-459B-82B2-1EC0F4C07EBC}"/>
              </a:ext>
            </a:extLst>
          </p:cNvPr>
          <p:cNvGrpSpPr/>
          <p:nvPr/>
        </p:nvGrpSpPr>
        <p:grpSpPr>
          <a:xfrm>
            <a:off x="4556675" y="3464374"/>
            <a:ext cx="1203158" cy="442762"/>
            <a:chOff x="3733708" y="3042694"/>
            <a:chExt cx="1203158" cy="4427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55AE5B-AF79-47B8-93FB-FA697C8B7001}"/>
                </a:ext>
              </a:extLst>
            </p:cNvPr>
            <p:cNvSpPr/>
            <p:nvPr/>
          </p:nvSpPr>
          <p:spPr>
            <a:xfrm>
              <a:off x="3733708" y="3042694"/>
              <a:ext cx="6858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769C4F-F025-4D7D-B46B-FCC2128199C0}"/>
                </a:ext>
              </a:extLst>
            </p:cNvPr>
            <p:cNvSpPr/>
            <p:nvPr/>
          </p:nvSpPr>
          <p:spPr>
            <a:xfrm>
              <a:off x="4419600" y="3042694"/>
              <a:ext cx="51726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2B864A-79E3-4382-88FE-E1803C5AADC4}"/>
              </a:ext>
            </a:extLst>
          </p:cNvPr>
          <p:cNvGrpSpPr/>
          <p:nvPr/>
        </p:nvGrpSpPr>
        <p:grpSpPr>
          <a:xfrm>
            <a:off x="6156137" y="3464374"/>
            <a:ext cx="1203158" cy="442762"/>
            <a:chOff x="3733708" y="3593328"/>
            <a:chExt cx="1203158" cy="4427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01976D-0721-42AB-BA82-992872284891}"/>
                </a:ext>
              </a:extLst>
            </p:cNvPr>
            <p:cNvSpPr/>
            <p:nvPr/>
          </p:nvSpPr>
          <p:spPr>
            <a:xfrm>
              <a:off x="3733708" y="3593328"/>
              <a:ext cx="359126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B9831A-0818-418C-BF74-16C759F7DC86}"/>
                </a:ext>
              </a:extLst>
            </p:cNvPr>
            <p:cNvSpPr/>
            <p:nvPr/>
          </p:nvSpPr>
          <p:spPr>
            <a:xfrm>
              <a:off x="4104924" y="3593328"/>
              <a:ext cx="416276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9DD7E3-6A97-4CFF-858C-21DAE7C1E13F}"/>
                </a:ext>
              </a:extLst>
            </p:cNvPr>
            <p:cNvSpPr/>
            <p:nvPr/>
          </p:nvSpPr>
          <p:spPr>
            <a:xfrm>
              <a:off x="4520590" y="3593328"/>
              <a:ext cx="416276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49EA51-2156-42DD-9531-764F6CCA24D2}"/>
              </a:ext>
            </a:extLst>
          </p:cNvPr>
          <p:cNvGrpSpPr/>
          <p:nvPr/>
        </p:nvGrpSpPr>
        <p:grpSpPr>
          <a:xfrm>
            <a:off x="7755599" y="3464374"/>
            <a:ext cx="1203158" cy="442762"/>
            <a:chOff x="3733708" y="4200970"/>
            <a:chExt cx="1203158" cy="4427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7CA0CB-DC5C-4F8D-B3A8-C0171CFA15BD}"/>
                </a:ext>
              </a:extLst>
            </p:cNvPr>
            <p:cNvSpPr/>
            <p:nvPr/>
          </p:nvSpPr>
          <p:spPr>
            <a:xfrm>
              <a:off x="3733708" y="4200970"/>
              <a:ext cx="215992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F2542F-E23F-491C-BB2C-087D1573E4E7}"/>
                </a:ext>
              </a:extLst>
            </p:cNvPr>
            <p:cNvSpPr/>
            <p:nvPr/>
          </p:nvSpPr>
          <p:spPr>
            <a:xfrm>
              <a:off x="3949700" y="4200970"/>
              <a:ext cx="279400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125210-E043-440D-AAA5-F45B17649027}"/>
                </a:ext>
              </a:extLst>
            </p:cNvPr>
            <p:cNvSpPr/>
            <p:nvPr/>
          </p:nvSpPr>
          <p:spPr>
            <a:xfrm>
              <a:off x="4236954" y="4200970"/>
              <a:ext cx="330813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AD8D06-D910-4D57-B110-94296EE420DC}"/>
                </a:ext>
              </a:extLst>
            </p:cNvPr>
            <p:cNvSpPr/>
            <p:nvPr/>
          </p:nvSpPr>
          <p:spPr>
            <a:xfrm>
              <a:off x="4573407" y="4200970"/>
              <a:ext cx="363459" cy="4427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B4B6F9-D4F0-4BAF-8FE0-E83C0974F3C8}"/>
              </a:ext>
            </a:extLst>
          </p:cNvPr>
          <p:cNvGrpSpPr/>
          <p:nvPr/>
        </p:nvGrpSpPr>
        <p:grpSpPr>
          <a:xfrm>
            <a:off x="9355063" y="3464374"/>
            <a:ext cx="1196523" cy="442762"/>
            <a:chOff x="3740342" y="4751604"/>
            <a:chExt cx="1196523" cy="4427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167594-8878-459D-9B6D-D1ABFB05C158}"/>
                </a:ext>
              </a:extLst>
            </p:cNvPr>
            <p:cNvSpPr/>
            <p:nvPr/>
          </p:nvSpPr>
          <p:spPr>
            <a:xfrm>
              <a:off x="3740342" y="4751604"/>
              <a:ext cx="124691" cy="4427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FDE593-9FFC-48B5-BE1D-05A381F9B61C}"/>
                </a:ext>
              </a:extLst>
            </p:cNvPr>
            <p:cNvSpPr/>
            <p:nvPr/>
          </p:nvSpPr>
          <p:spPr>
            <a:xfrm>
              <a:off x="3875900" y="4751604"/>
              <a:ext cx="215992" cy="4427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3BAE47-71FB-4BFE-B783-94D9EF5047FB}"/>
                </a:ext>
              </a:extLst>
            </p:cNvPr>
            <p:cNvSpPr/>
            <p:nvPr/>
          </p:nvSpPr>
          <p:spPr>
            <a:xfrm>
              <a:off x="4102759" y="4751604"/>
              <a:ext cx="215992" cy="44276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76A0DD-BFD4-439B-B269-18C25833A593}"/>
                </a:ext>
              </a:extLst>
            </p:cNvPr>
            <p:cNvSpPr/>
            <p:nvPr/>
          </p:nvSpPr>
          <p:spPr>
            <a:xfrm>
              <a:off x="4329619" y="4751604"/>
              <a:ext cx="257197" cy="4427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111C38-0E06-4315-A1BA-32F43F89F4B9}"/>
                </a:ext>
              </a:extLst>
            </p:cNvPr>
            <p:cNvSpPr/>
            <p:nvPr/>
          </p:nvSpPr>
          <p:spPr>
            <a:xfrm>
              <a:off x="4586816" y="4751604"/>
              <a:ext cx="350049" cy="442762"/>
            </a:xfrm>
            <a:prstGeom prst="rect">
              <a:avLst/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745AD9-1A87-478A-AA80-43237002AC86}"/>
              </a:ext>
            </a:extLst>
          </p:cNvPr>
          <p:cNvCxnSpPr>
            <a:cxnSpLocks/>
          </p:cNvCxnSpPr>
          <p:nvPr/>
        </p:nvCxnSpPr>
        <p:spPr>
          <a:xfrm>
            <a:off x="4198471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348BB9-3610-41B8-942B-97668AB1A5FF}"/>
              </a:ext>
            </a:extLst>
          </p:cNvPr>
          <p:cNvCxnSpPr>
            <a:cxnSpLocks/>
          </p:cNvCxnSpPr>
          <p:nvPr/>
        </p:nvCxnSpPr>
        <p:spPr>
          <a:xfrm flipV="1">
            <a:off x="3558792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38BE69-2759-4F47-9543-0182BCDB6FE8}"/>
              </a:ext>
            </a:extLst>
          </p:cNvPr>
          <p:cNvCxnSpPr>
            <a:cxnSpLocks/>
          </p:cNvCxnSpPr>
          <p:nvPr/>
        </p:nvCxnSpPr>
        <p:spPr>
          <a:xfrm flipV="1">
            <a:off x="3558792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7B5C68-0CCF-4CA2-8B44-2B2DA2CB8825}"/>
              </a:ext>
            </a:extLst>
          </p:cNvPr>
          <p:cNvCxnSpPr>
            <a:cxnSpLocks/>
          </p:cNvCxnSpPr>
          <p:nvPr/>
        </p:nvCxnSpPr>
        <p:spPr>
          <a:xfrm flipV="1">
            <a:off x="5171129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1A13A2-A9FE-4F24-B752-41AB47336CF8}"/>
              </a:ext>
            </a:extLst>
          </p:cNvPr>
          <p:cNvCxnSpPr>
            <a:cxnSpLocks/>
          </p:cNvCxnSpPr>
          <p:nvPr/>
        </p:nvCxnSpPr>
        <p:spPr>
          <a:xfrm flipV="1">
            <a:off x="5171129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2FC612-7D3D-4679-82F4-4C9F5C78E406}"/>
              </a:ext>
            </a:extLst>
          </p:cNvPr>
          <p:cNvCxnSpPr>
            <a:cxnSpLocks/>
          </p:cNvCxnSpPr>
          <p:nvPr/>
        </p:nvCxnSpPr>
        <p:spPr>
          <a:xfrm flipV="1">
            <a:off x="6684186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225D16-F502-4796-AC81-7FD7F55E7D02}"/>
              </a:ext>
            </a:extLst>
          </p:cNvPr>
          <p:cNvCxnSpPr>
            <a:cxnSpLocks/>
          </p:cNvCxnSpPr>
          <p:nvPr/>
        </p:nvCxnSpPr>
        <p:spPr>
          <a:xfrm flipV="1">
            <a:off x="6684186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DEF1F0-57E7-4079-8B4B-8817809D2795}"/>
              </a:ext>
            </a:extLst>
          </p:cNvPr>
          <p:cNvCxnSpPr>
            <a:cxnSpLocks/>
          </p:cNvCxnSpPr>
          <p:nvPr/>
        </p:nvCxnSpPr>
        <p:spPr>
          <a:xfrm flipV="1">
            <a:off x="8293325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6D8998-BB8D-44A6-8DE4-5BE4C94E4C92}"/>
              </a:ext>
            </a:extLst>
          </p:cNvPr>
          <p:cNvCxnSpPr>
            <a:cxnSpLocks/>
          </p:cNvCxnSpPr>
          <p:nvPr/>
        </p:nvCxnSpPr>
        <p:spPr>
          <a:xfrm flipV="1">
            <a:off x="8293325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9341C1-64CA-4686-A779-B73A6EE779A1}"/>
              </a:ext>
            </a:extLst>
          </p:cNvPr>
          <p:cNvCxnSpPr>
            <a:cxnSpLocks/>
          </p:cNvCxnSpPr>
          <p:nvPr/>
        </p:nvCxnSpPr>
        <p:spPr>
          <a:xfrm flipV="1">
            <a:off x="9949269" y="4050783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08EE9E-6C31-4944-947C-74FD6300C5C8}"/>
              </a:ext>
            </a:extLst>
          </p:cNvPr>
          <p:cNvCxnSpPr>
            <a:cxnSpLocks/>
          </p:cNvCxnSpPr>
          <p:nvPr/>
        </p:nvCxnSpPr>
        <p:spPr>
          <a:xfrm flipV="1">
            <a:off x="9949269" y="2788269"/>
            <a:ext cx="0" cy="521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3E19E42-95D9-4A84-9DE8-718A64E5A8E7}"/>
              </a:ext>
            </a:extLst>
          </p:cNvPr>
          <p:cNvSpPr txBox="1"/>
          <p:nvPr/>
        </p:nvSpPr>
        <p:spPr>
          <a:xfrm>
            <a:off x="1010743" y="4572220"/>
            <a:ext cx="106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input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3ED550-AB7F-45DD-AECF-84F14C873824}"/>
              </a:ext>
            </a:extLst>
          </p:cNvPr>
          <p:cNvSpPr txBox="1"/>
          <p:nvPr/>
        </p:nvSpPr>
        <p:spPr>
          <a:xfrm>
            <a:off x="874821" y="3322710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hidden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6637EE-FC8C-44FC-BDE6-5688F4D8FB82}"/>
              </a:ext>
            </a:extLst>
          </p:cNvPr>
          <p:cNvSpPr txBox="1"/>
          <p:nvPr/>
        </p:nvSpPr>
        <p:spPr>
          <a:xfrm>
            <a:off x="874821" y="2066664"/>
            <a:ext cx="137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C8EA2A-B0DF-45D0-BB60-943FEE552691}"/>
                  </a:ext>
                </a:extLst>
              </p:cNvPr>
              <p:cNvSpPr txBox="1"/>
              <p:nvPr/>
            </p:nvSpPr>
            <p:spPr>
              <a:xfrm>
                <a:off x="3292473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C8EA2A-B0DF-45D0-BB60-943FEE552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3" y="3454922"/>
                <a:ext cx="616617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5B58CD-8C18-43D5-AD7F-A50FB1C39E2D}"/>
                  </a:ext>
                </a:extLst>
              </p:cNvPr>
              <p:cNvSpPr txBox="1"/>
              <p:nvPr/>
            </p:nvSpPr>
            <p:spPr>
              <a:xfrm>
                <a:off x="4866624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5B58CD-8C18-43D5-AD7F-A50FB1C39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624" y="3454922"/>
                <a:ext cx="616617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F27EF3-04A5-4D61-B83E-50EED79A43EA}"/>
                  </a:ext>
                </a:extLst>
              </p:cNvPr>
              <p:cNvSpPr txBox="1"/>
              <p:nvPr/>
            </p:nvSpPr>
            <p:spPr>
              <a:xfrm>
                <a:off x="6481170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F27EF3-04A5-4D61-B83E-50EED79A4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70" y="3454922"/>
                <a:ext cx="616617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01A115-F4A4-4F76-9C3B-39383DB136B9}"/>
                  </a:ext>
                </a:extLst>
              </p:cNvPr>
              <p:cNvSpPr txBox="1"/>
              <p:nvPr/>
            </p:nvSpPr>
            <p:spPr>
              <a:xfrm>
                <a:off x="8088837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01A115-F4A4-4F76-9C3B-39383DB1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837" y="3454922"/>
                <a:ext cx="616617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ED48124-7DE8-4747-B480-7661C43E4E50}"/>
                  </a:ext>
                </a:extLst>
              </p:cNvPr>
              <p:cNvSpPr txBox="1"/>
              <p:nvPr/>
            </p:nvSpPr>
            <p:spPr>
              <a:xfrm>
                <a:off x="9669867" y="3454922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ED48124-7DE8-4747-B480-7661C43E4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867" y="3454922"/>
                <a:ext cx="616617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BD5C5CB-077E-47A9-90BA-C2636577727D}"/>
                  </a:ext>
                </a:extLst>
              </p:cNvPr>
              <p:cNvSpPr txBox="1"/>
              <p:nvPr/>
            </p:nvSpPr>
            <p:spPr>
              <a:xfrm>
                <a:off x="3292473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BD5C5CB-077E-47A9-90BA-C26365777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3" y="4559616"/>
                <a:ext cx="6166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62E274B-760A-4458-A2B6-F848DB4EC3BB}"/>
                  </a:ext>
                </a:extLst>
              </p:cNvPr>
              <p:cNvSpPr txBox="1"/>
              <p:nvPr/>
            </p:nvSpPr>
            <p:spPr>
              <a:xfrm>
                <a:off x="4866624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62E274B-760A-4458-A2B6-F848DB4EC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624" y="4559616"/>
                <a:ext cx="61661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117DB7-749F-421A-9B4E-631ABA65A18F}"/>
                  </a:ext>
                </a:extLst>
              </p:cNvPr>
              <p:cNvSpPr txBox="1"/>
              <p:nvPr/>
            </p:nvSpPr>
            <p:spPr>
              <a:xfrm>
                <a:off x="6406689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117DB7-749F-421A-9B4E-631ABA65A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689" y="4559616"/>
                <a:ext cx="61661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9095-DE67-4AA0-98B4-513EB3E7917E}"/>
                  </a:ext>
                </a:extLst>
              </p:cNvPr>
              <p:cNvSpPr txBox="1"/>
              <p:nvPr/>
            </p:nvSpPr>
            <p:spPr>
              <a:xfrm>
                <a:off x="8025914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9095-DE67-4AA0-98B4-513EB3E7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14" y="4559616"/>
                <a:ext cx="61661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CC4832E-AEDF-4BB1-A021-20284577DB31}"/>
                  </a:ext>
                </a:extLst>
              </p:cNvPr>
              <p:cNvSpPr txBox="1"/>
              <p:nvPr/>
            </p:nvSpPr>
            <p:spPr>
              <a:xfrm>
                <a:off x="9642565" y="4559616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548235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4823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CC4832E-AEDF-4BB1-A021-20284577D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65" y="4559616"/>
                <a:ext cx="61661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9C89F6A-5F6A-4566-BBDF-BC22F144F503}"/>
                  </a:ext>
                </a:extLst>
              </p:cNvPr>
              <p:cNvSpPr txBox="1"/>
              <p:nvPr/>
            </p:nvSpPr>
            <p:spPr>
              <a:xfrm>
                <a:off x="329247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9C89F6A-5F6A-4566-BBDF-BC22F144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72" y="2354640"/>
                <a:ext cx="616617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444EB3-A157-472A-A67E-B6E4006FAB46}"/>
                  </a:ext>
                </a:extLst>
              </p:cNvPr>
              <p:cNvSpPr txBox="1"/>
              <p:nvPr/>
            </p:nvSpPr>
            <p:spPr>
              <a:xfrm>
                <a:off x="485060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444EB3-A157-472A-A67E-B6E4006FA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02" y="2354640"/>
                <a:ext cx="616617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06C6075-19B8-4AB7-94A3-AA88D5AC1512}"/>
                  </a:ext>
                </a:extLst>
              </p:cNvPr>
              <p:cNvSpPr txBox="1"/>
              <p:nvPr/>
            </p:nvSpPr>
            <p:spPr>
              <a:xfrm>
                <a:off x="6392406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06C6075-19B8-4AB7-94A3-AA88D5AC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06" y="2354640"/>
                <a:ext cx="616617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DA1C1B-280B-4EBB-93B2-C63168EDE799}"/>
                  </a:ext>
                </a:extLst>
              </p:cNvPr>
              <p:cNvSpPr txBox="1"/>
              <p:nvPr/>
            </p:nvSpPr>
            <p:spPr>
              <a:xfrm>
                <a:off x="7950536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DA1C1B-280B-4EBB-93B2-C63168EDE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536" y="2354640"/>
                <a:ext cx="616617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F17CF2-7303-4F68-83E5-C9A2125F26A7}"/>
                  </a:ext>
                </a:extLst>
              </p:cNvPr>
              <p:cNvSpPr txBox="1"/>
              <p:nvPr/>
            </p:nvSpPr>
            <p:spPr>
              <a:xfrm>
                <a:off x="9594062" y="2354640"/>
                <a:ext cx="616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F17CF2-7303-4F68-83E5-C9A2125F2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62" y="2354640"/>
                <a:ext cx="616617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B82CA8-D18C-4DE6-A71A-B781A974A962}"/>
              </a:ext>
            </a:extLst>
          </p:cNvPr>
          <p:cNvCxnSpPr>
            <a:cxnSpLocks/>
          </p:cNvCxnSpPr>
          <p:nvPr/>
        </p:nvCxnSpPr>
        <p:spPr>
          <a:xfrm flipH="1">
            <a:off x="4184183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3FBAFF-4640-47B0-9B40-B72F31B3DB4C}"/>
              </a:ext>
            </a:extLst>
          </p:cNvPr>
          <p:cNvCxnSpPr>
            <a:cxnSpLocks/>
          </p:cNvCxnSpPr>
          <p:nvPr/>
        </p:nvCxnSpPr>
        <p:spPr>
          <a:xfrm>
            <a:off x="5811951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68EDA5-87A8-4480-9161-84C1D11D5356}"/>
              </a:ext>
            </a:extLst>
          </p:cNvPr>
          <p:cNvCxnSpPr>
            <a:cxnSpLocks/>
          </p:cNvCxnSpPr>
          <p:nvPr/>
        </p:nvCxnSpPr>
        <p:spPr>
          <a:xfrm flipH="1">
            <a:off x="5797663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AE47694-A047-43D4-A166-80874C2889F5}"/>
              </a:ext>
            </a:extLst>
          </p:cNvPr>
          <p:cNvCxnSpPr>
            <a:cxnSpLocks/>
          </p:cNvCxnSpPr>
          <p:nvPr/>
        </p:nvCxnSpPr>
        <p:spPr>
          <a:xfrm>
            <a:off x="7411413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27E3B8-4A69-4763-BDD2-52C638287BA3}"/>
              </a:ext>
            </a:extLst>
          </p:cNvPr>
          <p:cNvCxnSpPr>
            <a:cxnSpLocks/>
          </p:cNvCxnSpPr>
          <p:nvPr/>
        </p:nvCxnSpPr>
        <p:spPr>
          <a:xfrm flipH="1">
            <a:off x="7397125" y="3590332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ADE6AF-FB04-4C0F-B015-A3EE223B001B}"/>
              </a:ext>
            </a:extLst>
          </p:cNvPr>
          <p:cNvCxnSpPr>
            <a:cxnSpLocks/>
          </p:cNvCxnSpPr>
          <p:nvPr/>
        </p:nvCxnSpPr>
        <p:spPr>
          <a:xfrm>
            <a:off x="9010877" y="3777296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72470B-8E40-44C9-9132-94991D8BB85E}"/>
              </a:ext>
            </a:extLst>
          </p:cNvPr>
          <p:cNvCxnSpPr>
            <a:cxnSpLocks/>
          </p:cNvCxnSpPr>
          <p:nvPr/>
        </p:nvCxnSpPr>
        <p:spPr>
          <a:xfrm>
            <a:off x="2633347" y="1399711"/>
            <a:ext cx="323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39798B5-64B0-4930-8907-E3BF200E1EDC}"/>
              </a:ext>
            </a:extLst>
          </p:cNvPr>
          <p:cNvCxnSpPr>
            <a:cxnSpLocks/>
          </p:cNvCxnSpPr>
          <p:nvPr/>
        </p:nvCxnSpPr>
        <p:spPr>
          <a:xfrm flipH="1">
            <a:off x="2633347" y="1742748"/>
            <a:ext cx="3238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8B26352-E997-4DFA-8555-020D90EC34F0}"/>
              </a:ext>
            </a:extLst>
          </p:cNvPr>
          <p:cNvSpPr txBox="1"/>
          <p:nvPr/>
        </p:nvSpPr>
        <p:spPr>
          <a:xfrm>
            <a:off x="2957213" y="1148104"/>
            <a:ext cx="164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Forward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6F768D-4FE0-4F46-A373-6032B29862A7}"/>
              </a:ext>
            </a:extLst>
          </p:cNvPr>
          <p:cNvSpPr txBox="1"/>
          <p:nvPr/>
        </p:nvSpPr>
        <p:spPr>
          <a:xfrm>
            <a:off x="2957213" y="1517293"/>
            <a:ext cx="164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Backward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7E773E4-3E18-4495-BEDE-9426C6516D80}"/>
                  </a:ext>
                </a:extLst>
              </p:cNvPr>
              <p:cNvSpPr txBox="1"/>
              <p:nvPr/>
            </p:nvSpPr>
            <p:spPr>
              <a:xfrm>
                <a:off x="4073558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7E773E4-3E18-4495-BEDE-9426C6516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58" y="2735580"/>
                <a:ext cx="616617" cy="7298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556431F-8B76-4A9E-8F3D-3481ADAE03FF}"/>
                  </a:ext>
                </a:extLst>
              </p:cNvPr>
              <p:cNvSpPr txBox="1"/>
              <p:nvPr/>
            </p:nvSpPr>
            <p:spPr>
              <a:xfrm>
                <a:off x="5607239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556431F-8B76-4A9E-8F3D-3481ADAE0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239" y="2735580"/>
                <a:ext cx="616617" cy="7298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57B0E0D-37B7-42CD-8769-6E9D566225F5}"/>
                  </a:ext>
                </a:extLst>
              </p:cNvPr>
              <p:cNvSpPr txBox="1"/>
              <p:nvPr/>
            </p:nvSpPr>
            <p:spPr>
              <a:xfrm>
                <a:off x="7246046" y="2735580"/>
                <a:ext cx="616617" cy="72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57B0E0D-37B7-42CD-8769-6E9D56622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46" y="2735580"/>
                <a:ext cx="616617" cy="72981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354A4F-60BA-4A39-8BAC-D7044F123C31}"/>
              </a:ext>
            </a:extLst>
          </p:cNvPr>
          <p:cNvCxnSpPr>
            <a:cxnSpLocks/>
          </p:cNvCxnSpPr>
          <p:nvPr/>
        </p:nvCxnSpPr>
        <p:spPr>
          <a:xfrm>
            <a:off x="8420923" y="2810494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DCDE6-20FA-44DD-AA29-83D1E5D1B52A}"/>
                  </a:ext>
                </a:extLst>
              </p:cNvPr>
              <p:cNvSpPr txBox="1"/>
              <p:nvPr/>
            </p:nvSpPr>
            <p:spPr>
              <a:xfrm>
                <a:off x="8407275" y="2735580"/>
                <a:ext cx="616617" cy="747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DCDE6-20FA-44DD-AA29-83D1E5D1B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275" y="2735580"/>
                <a:ext cx="616617" cy="74738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CB0F8E6-F3CF-4861-8BE7-E466B44AC94D}"/>
              </a:ext>
            </a:extLst>
          </p:cNvPr>
          <p:cNvCxnSpPr>
            <a:cxnSpLocks/>
          </p:cNvCxnSpPr>
          <p:nvPr/>
        </p:nvCxnSpPr>
        <p:spPr>
          <a:xfrm>
            <a:off x="8420923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5A1C874-0E38-421F-BFBA-EA12EB9FA0EC}"/>
              </a:ext>
            </a:extLst>
          </p:cNvPr>
          <p:cNvCxnSpPr>
            <a:cxnSpLocks/>
          </p:cNvCxnSpPr>
          <p:nvPr/>
        </p:nvCxnSpPr>
        <p:spPr>
          <a:xfrm>
            <a:off x="5276859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0DB4A91-308F-4B53-9568-B8012B9645B7}"/>
              </a:ext>
            </a:extLst>
          </p:cNvPr>
          <p:cNvCxnSpPr>
            <a:cxnSpLocks/>
          </p:cNvCxnSpPr>
          <p:nvPr/>
        </p:nvCxnSpPr>
        <p:spPr>
          <a:xfrm>
            <a:off x="6789478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3EA785E-A2D7-4BD4-868F-37FDB82EC8A9}"/>
              </a:ext>
            </a:extLst>
          </p:cNvPr>
          <p:cNvCxnSpPr>
            <a:cxnSpLocks/>
          </p:cNvCxnSpPr>
          <p:nvPr/>
        </p:nvCxnSpPr>
        <p:spPr>
          <a:xfrm>
            <a:off x="3657766" y="4069297"/>
            <a:ext cx="0" cy="521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30E7AD-48BF-4609-8822-FE4EE38C3D87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FD0DA5-0126-45A7-9F64-6A86AEADE07B}"/>
              </a:ext>
            </a:extLst>
          </p:cNvPr>
          <p:cNvSpPr txBox="1"/>
          <p:nvPr/>
        </p:nvSpPr>
        <p:spPr>
          <a:xfrm>
            <a:off x="10631990" y="3109272"/>
            <a:ext cx="781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448EDC7-1F5E-473C-AC4C-EFA1EE73163F}"/>
                  </a:ext>
                </a:extLst>
              </p:cNvPr>
              <p:cNvSpPr txBox="1"/>
              <p:nvPr/>
            </p:nvSpPr>
            <p:spPr>
              <a:xfrm>
                <a:off x="2003533" y="5465239"/>
                <a:ext cx="814838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+mj-lt"/>
                  </a:rPr>
                  <a:t>Longer input sequence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>
                    <a:latin typeface="+mj-lt"/>
                  </a:rPr>
                  <a:t> </a:t>
                </a:r>
              </a:p>
              <a:p>
                <a:pPr algn="ctr"/>
                <a:r>
                  <a:rPr lang="en-US" sz="3200" dirty="0">
                    <a:solidFill>
                      <a:srgbClr val="FF0000"/>
                    </a:solidFill>
                    <a:latin typeface="+mj-lt"/>
                  </a:rPr>
                  <a:t>higher risk of Vanishing/Exploding Gradients!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448EDC7-1F5E-473C-AC4C-EFA1EE731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533" y="5465239"/>
                <a:ext cx="8148385" cy="1077218"/>
              </a:xfrm>
              <a:prstGeom prst="rect">
                <a:avLst/>
              </a:prstGeom>
              <a:blipFill>
                <a:blip r:embed="rId23"/>
                <a:stretch>
                  <a:fillRect t="-681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094FFA14-E695-4B99-94F4-377CABB5FB53}"/>
              </a:ext>
            </a:extLst>
          </p:cNvPr>
          <p:cNvSpPr/>
          <p:nvPr/>
        </p:nvSpPr>
        <p:spPr>
          <a:xfrm rot="16200000">
            <a:off x="6765992" y="1464802"/>
            <a:ext cx="212725" cy="735846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34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45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Vanishing and Exploding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97B03-6174-46E3-B005-5DB74D8BD507}"/>
              </a:ext>
            </a:extLst>
          </p:cNvPr>
          <p:cNvSpPr txBox="1"/>
          <p:nvPr/>
        </p:nvSpPr>
        <p:spPr>
          <a:xfrm>
            <a:off x="838200" y="2010495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Use gated RNN architecture e.g., LSTM, GRU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+mj-lt"/>
              </a:rPr>
              <a:t>ReLU</a:t>
            </a:r>
            <a:r>
              <a:rPr lang="en-US" sz="3200" dirty="0">
                <a:latin typeface="+mj-lt"/>
              </a:rPr>
              <a:t> activation as nonlinearity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Smaller number of sequence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Smaller learning rate</a:t>
            </a:r>
          </a:p>
        </p:txBody>
      </p:sp>
    </p:spTree>
    <p:extLst>
      <p:ext uri="{BB962C8B-B14F-4D97-AF65-F5344CB8AC3E}">
        <p14:creationId xmlns:p14="http://schemas.microsoft.com/office/powerpoint/2010/main" val="1822434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46</a:t>
            </a:fld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Training RNN with Teacher Forcing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105ADC-645C-4406-A31E-CFEB28824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34"/>
          <a:stretch/>
        </p:blipFill>
        <p:spPr bwMode="auto">
          <a:xfrm>
            <a:off x="673236" y="1892034"/>
            <a:ext cx="5122064" cy="299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29836384-E86D-4F71-831E-7F659A7BE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t="43834" r="188" b="22987"/>
          <a:stretch/>
        </p:blipFill>
        <p:spPr bwMode="auto">
          <a:xfrm>
            <a:off x="6668171" y="1892034"/>
            <a:ext cx="5122064" cy="291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E3484F1-CFBF-4E52-876C-EDD019125BF1}"/>
              </a:ext>
            </a:extLst>
          </p:cNvPr>
          <p:cNvSpPr txBox="1"/>
          <p:nvPr/>
        </p:nvSpPr>
        <p:spPr>
          <a:xfrm>
            <a:off x="831847" y="5728125"/>
            <a:ext cx="4308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Without Teacher Forcing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21E180-D272-4CED-B33A-2CFD20B291AE}"/>
              </a:ext>
            </a:extLst>
          </p:cNvPr>
          <p:cNvSpPr txBox="1"/>
          <p:nvPr/>
        </p:nvSpPr>
        <p:spPr>
          <a:xfrm>
            <a:off x="6952710" y="5728125"/>
            <a:ext cx="4308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With Teacher Forcing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1FB4B2-A9A2-4A45-98FB-133F43C67164}"/>
              </a:ext>
            </a:extLst>
          </p:cNvPr>
          <p:cNvSpPr/>
          <p:nvPr/>
        </p:nvSpPr>
        <p:spPr>
          <a:xfrm>
            <a:off x="8242300" y="4394200"/>
            <a:ext cx="2411507" cy="4700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06273C-663E-4CF3-84CC-E9FA21D469EA}"/>
              </a:ext>
            </a:extLst>
          </p:cNvPr>
          <p:cNvSpPr txBox="1"/>
          <p:nvPr/>
        </p:nvSpPr>
        <p:spPr>
          <a:xfrm>
            <a:off x="7565755" y="4870844"/>
            <a:ext cx="3764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Ground truth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6433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1228752"/>
            <a:ext cx="11454063" cy="439997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GATED RNNs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Long Short-Term Memory (LSTM)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Gated Recurrent Unit (GRU)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22A480-FC8A-4831-A43B-5D35CAAC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58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F49D1EC-1527-491C-A706-D4A6E3D8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347284E-448D-490F-A6FB-E8D33998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33" y="4791980"/>
            <a:ext cx="5500979" cy="10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CFCC0B-16C8-4694-A01A-10E27E7D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41" y="1738687"/>
            <a:ext cx="3728174" cy="22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4D0CFE-065C-4E09-BCA1-696E8AF45AFB}"/>
              </a:ext>
            </a:extLst>
          </p:cNvPr>
          <p:cNvSpPr txBox="1"/>
          <p:nvPr/>
        </p:nvSpPr>
        <p:spPr>
          <a:xfrm>
            <a:off x="5871419" y="3932148"/>
            <a:ext cx="1048008" cy="44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AF592-F0B3-4305-A309-499BD3C99B1C}"/>
              </a:ext>
            </a:extLst>
          </p:cNvPr>
          <p:cNvSpPr txBox="1"/>
          <p:nvPr/>
        </p:nvSpPr>
        <p:spPr>
          <a:xfrm>
            <a:off x="9954477" y="3932148"/>
            <a:ext cx="916753" cy="44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GRU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76CB475-52B3-42D7-937A-ED440D084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849" y="1631270"/>
            <a:ext cx="3625151" cy="236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4E2D668-8707-44B6-B49F-FACE7D798938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Gated RNNs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6435DA-CA95-73D5-97E3-B54E346E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8" y="1796230"/>
            <a:ext cx="3460739" cy="221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66EF6F-A483-E9E8-CACE-C12F6373A268}"/>
              </a:ext>
            </a:extLst>
          </p:cNvPr>
          <p:cNvSpPr txBox="1"/>
          <p:nvPr/>
        </p:nvSpPr>
        <p:spPr>
          <a:xfrm>
            <a:off x="1455946" y="3932148"/>
            <a:ext cx="2080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Vanilla RNN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204FB-FDFF-9D99-8B98-76BB700F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29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F49D1EC-1527-491C-A706-D4A6E3D8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4E2D668-8707-44B6-B49F-FACE7D798938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Vanilla RNN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6435DA-CA95-73D5-97E3-B54E346E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8" y="1796230"/>
            <a:ext cx="3460739" cy="221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66EF6F-A483-E9E8-CACE-C12F6373A268}"/>
              </a:ext>
            </a:extLst>
          </p:cNvPr>
          <p:cNvSpPr txBox="1"/>
          <p:nvPr/>
        </p:nvSpPr>
        <p:spPr>
          <a:xfrm>
            <a:off x="1455946" y="3932148"/>
            <a:ext cx="2080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Vanilla RNN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6B7970-9C8E-0C00-D7B6-0070DE0F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5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DD9F3D-7C81-4D9A-96D8-A9BB791BAB1C}"/>
              </a:ext>
            </a:extLst>
          </p:cNvPr>
          <p:cNvSpPr txBox="1">
            <a:spLocks/>
          </p:cNvSpPr>
          <p:nvPr/>
        </p:nvSpPr>
        <p:spPr>
          <a:xfrm>
            <a:off x="887656" y="2296124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D7B08F-E826-490B-B8AE-443E3D474E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6062" y="1727824"/>
            <a:ext cx="3114682" cy="29830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842C64B-442D-40EE-9BB1-65FF9B72074D}"/>
              </a:ext>
            </a:extLst>
          </p:cNvPr>
          <p:cNvSpPr/>
          <p:nvPr/>
        </p:nvSpPr>
        <p:spPr>
          <a:xfrm>
            <a:off x="4359344" y="1804023"/>
            <a:ext cx="152400" cy="28814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7411B3-4CD1-40A3-B1F5-0D555748C35E}"/>
              </a:ext>
            </a:extLst>
          </p:cNvPr>
          <p:cNvSpPr txBox="1"/>
          <p:nvPr/>
        </p:nvSpPr>
        <p:spPr>
          <a:xfrm>
            <a:off x="8000010" y="1818345"/>
            <a:ext cx="3979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D0328-197B-415F-BA57-81318FC9A71A}"/>
              </a:ext>
            </a:extLst>
          </p:cNvPr>
          <p:cNvSpPr txBox="1"/>
          <p:nvPr/>
        </p:nvSpPr>
        <p:spPr>
          <a:xfrm rot="5400000">
            <a:off x="6121866" y="4145244"/>
            <a:ext cx="65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5E4E90-61D0-436C-B53A-067E1D0B9DC4}"/>
              </a:ext>
            </a:extLst>
          </p:cNvPr>
          <p:cNvSpPr txBox="1"/>
          <p:nvPr/>
        </p:nvSpPr>
        <p:spPr>
          <a:xfrm rot="5400000">
            <a:off x="4699136" y="4743553"/>
            <a:ext cx="65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 . 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6084D1-5D93-4C71-A6F5-1787B5095D0E}"/>
              </a:ext>
            </a:extLst>
          </p:cNvPr>
          <p:cNvSpPr txBox="1"/>
          <p:nvPr/>
        </p:nvSpPr>
        <p:spPr>
          <a:xfrm rot="5400000">
            <a:off x="7562746" y="3803333"/>
            <a:ext cx="65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 . 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6B804E-67AC-4584-B3E7-ACD3EAA2964E}"/>
              </a:ext>
            </a:extLst>
          </p:cNvPr>
          <p:cNvSpPr/>
          <p:nvPr/>
        </p:nvSpPr>
        <p:spPr>
          <a:xfrm>
            <a:off x="4357685" y="2025753"/>
            <a:ext cx="152400" cy="17121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62DF6-0720-4983-8840-91C81E250073}"/>
              </a:ext>
            </a:extLst>
          </p:cNvPr>
          <p:cNvSpPr/>
          <p:nvPr/>
        </p:nvSpPr>
        <p:spPr>
          <a:xfrm>
            <a:off x="4357685" y="2312533"/>
            <a:ext cx="152400" cy="39713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AD7F4D-8B30-439B-A574-D8F1E0766BDD}"/>
              </a:ext>
            </a:extLst>
          </p:cNvPr>
          <p:cNvSpPr/>
          <p:nvPr/>
        </p:nvSpPr>
        <p:spPr>
          <a:xfrm>
            <a:off x="4357685" y="2861834"/>
            <a:ext cx="152400" cy="39713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00BA4F-6148-40B8-A6FC-62B1C0257E65}"/>
              </a:ext>
            </a:extLst>
          </p:cNvPr>
          <p:cNvSpPr/>
          <p:nvPr/>
        </p:nvSpPr>
        <p:spPr>
          <a:xfrm>
            <a:off x="4357685" y="3866373"/>
            <a:ext cx="152400" cy="39713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C59816-56B8-4610-B683-F763BE618A6F}"/>
              </a:ext>
            </a:extLst>
          </p:cNvPr>
          <p:cNvSpPr/>
          <p:nvPr/>
        </p:nvSpPr>
        <p:spPr>
          <a:xfrm>
            <a:off x="4357685" y="3569383"/>
            <a:ext cx="152400" cy="17121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52306-B214-48A2-A6F9-C5CA069E7A4B}"/>
              </a:ext>
            </a:extLst>
          </p:cNvPr>
          <p:cNvSpPr/>
          <p:nvPr/>
        </p:nvSpPr>
        <p:spPr>
          <a:xfrm>
            <a:off x="4357685" y="4399507"/>
            <a:ext cx="152400" cy="17121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66BF2-9C8E-4DC0-B256-EF47A189BF79}"/>
              </a:ext>
            </a:extLst>
          </p:cNvPr>
          <p:cNvSpPr txBox="1"/>
          <p:nvPr/>
        </p:nvSpPr>
        <p:spPr>
          <a:xfrm>
            <a:off x="6672259" y="4668208"/>
            <a:ext cx="31146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Output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1637E0-05B8-42EC-BF0F-AA307075C039}"/>
              </a:ext>
            </a:extLst>
          </p:cNvPr>
          <p:cNvSpPr txBox="1"/>
          <p:nvPr/>
        </p:nvSpPr>
        <p:spPr>
          <a:xfrm>
            <a:off x="3525106" y="4668208"/>
            <a:ext cx="1583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Input</a:t>
            </a:r>
          </a:p>
        </p:txBody>
      </p:sp>
      <p:sp>
        <p:nvSpPr>
          <p:cNvPr id="35" name="Speech Bubble: Oval 34">
            <a:extLst>
              <a:ext uri="{FF2B5EF4-FFF2-40B4-BE49-F238E27FC236}">
                <a16:creationId xmlns:a16="http://schemas.microsoft.com/office/drawing/2014/main" id="{239839F2-2A50-44A6-AA6A-C9AABC51033C}"/>
              </a:ext>
            </a:extLst>
          </p:cNvPr>
          <p:cNvSpPr/>
          <p:nvPr/>
        </p:nvSpPr>
        <p:spPr>
          <a:xfrm rot="1125784">
            <a:off x="6360521" y="1057692"/>
            <a:ext cx="1630014" cy="1283383"/>
          </a:xfrm>
          <a:prstGeom prst="wedgeEllipseCallou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04FBBB-0BA2-4FB6-A9B6-5147B7019918}"/>
              </a:ext>
            </a:extLst>
          </p:cNvPr>
          <p:cNvSpPr txBox="1"/>
          <p:nvPr/>
        </p:nvSpPr>
        <p:spPr>
          <a:xfrm>
            <a:off x="6325817" y="1410154"/>
            <a:ext cx="1644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Wait, what did I just process?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8E587-8957-49E7-AC14-F4C929D1F734}"/>
              </a:ext>
            </a:extLst>
          </p:cNvPr>
          <p:cNvSpPr txBox="1"/>
          <p:nvPr/>
        </p:nvSpPr>
        <p:spPr>
          <a:xfrm>
            <a:off x="756388" y="5461914"/>
            <a:ext cx="1066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j-lt"/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2883641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F49D1EC-1527-491C-A706-D4A6E3D8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4E2D668-8707-44B6-B49F-FACE7D798938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Vanilla RNN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3CFFF3-5577-C3FA-232B-D627A77F5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/>
          <a:stretch/>
        </p:blipFill>
        <p:spPr bwMode="auto">
          <a:xfrm>
            <a:off x="2497665" y="1138766"/>
            <a:ext cx="7967134" cy="477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8EAFA5-9AB1-E02A-9E7F-E47FEDE9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73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65F1-0070-30DC-DAB9-98C03F683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8F5E0AA-7A57-57D4-3395-35D4E288B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0FF0EFC8-8FEC-1C36-AF6E-0FC4F8D7625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Vanilla RNN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AB30BA-C9C6-F848-D2F2-A293C21FB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/>
          <a:stretch/>
        </p:blipFill>
        <p:spPr bwMode="auto">
          <a:xfrm>
            <a:off x="2497665" y="1138766"/>
            <a:ext cx="7967134" cy="477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10405-6CD2-381D-93F0-8C42684D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DB71D-FD0D-5851-1C84-D1ECF8528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81" y="4350186"/>
            <a:ext cx="3398837" cy="152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932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F49D1EC-1527-491C-A706-D4A6E3D8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347284E-448D-490F-A6FB-E8D33998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33" y="4791980"/>
            <a:ext cx="5500979" cy="10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CFCC0B-16C8-4694-A01A-10E27E7D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41" y="1738687"/>
            <a:ext cx="3728174" cy="22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4D0CFE-065C-4E09-BCA1-696E8AF45AFB}"/>
              </a:ext>
            </a:extLst>
          </p:cNvPr>
          <p:cNvSpPr txBox="1"/>
          <p:nvPr/>
        </p:nvSpPr>
        <p:spPr>
          <a:xfrm>
            <a:off x="5871419" y="3932148"/>
            <a:ext cx="1048008" cy="44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4E2D668-8707-44B6-B49F-FACE7D798938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LSTM (Long Short-Term Memory)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E7EC61-31CB-AEDD-5662-345CD29F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17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2D3C5-2795-882C-4829-ABA9C94E0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5666612-4395-3DEF-FF3B-089B6100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E1580A3-D2EA-581B-9075-AD4E006C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08" y="4791980"/>
            <a:ext cx="5500979" cy="10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DC0002-0504-26F0-0D35-EAB92C03C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16" y="1738687"/>
            <a:ext cx="3728174" cy="22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AA2554-72DB-35BA-0329-4EB6F316A134}"/>
              </a:ext>
            </a:extLst>
          </p:cNvPr>
          <p:cNvSpPr txBox="1"/>
          <p:nvPr/>
        </p:nvSpPr>
        <p:spPr>
          <a:xfrm>
            <a:off x="3311094" y="3932148"/>
            <a:ext cx="1048008" cy="44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0F51FEA-B0DD-2F3C-2AEA-499BFD293576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LSTM (Long Short-Term Memory)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D7E0C-5234-DF56-B5A3-B054046F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LSTM Equation">
            <a:extLst>
              <a:ext uri="{FF2B5EF4-FFF2-40B4-BE49-F238E27FC236}">
                <a16:creationId xmlns:a16="http://schemas.microsoft.com/office/drawing/2014/main" id="{504C7AE5-9634-B96B-5A2B-37190FC71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129" y="2066020"/>
            <a:ext cx="6101728" cy="209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26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DE92-6A22-0322-12B5-506CB1BC1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9CA54A6-E648-B31F-259D-E1F33193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2018B9-6006-8C07-5BDE-E74198881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66" y="1166853"/>
            <a:ext cx="3728174" cy="22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D1F7E7-5A18-CB9D-BCFA-F58373341E5A}"/>
              </a:ext>
            </a:extLst>
          </p:cNvPr>
          <p:cNvSpPr txBox="1"/>
          <p:nvPr/>
        </p:nvSpPr>
        <p:spPr>
          <a:xfrm>
            <a:off x="8397444" y="3360314"/>
            <a:ext cx="1048008" cy="44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59FAF9A-EB6D-49B5-2083-0CD7E889EA25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LSTM (Long Short-Term Memory)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109A19-0AD1-3A16-D59C-0918514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EEEC86-9329-04A5-8624-2EA4DE4AF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38" y="1224396"/>
            <a:ext cx="3460739" cy="221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9D6F94-F8AF-0E53-B6BC-8EAAE05921F7}"/>
              </a:ext>
            </a:extLst>
          </p:cNvPr>
          <p:cNvSpPr txBox="1"/>
          <p:nvPr/>
        </p:nvSpPr>
        <p:spPr>
          <a:xfrm>
            <a:off x="2243346" y="3360314"/>
            <a:ext cx="2080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Vanilla RNN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7AED24-FC05-D3F9-211C-09AEDE323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822" y="3883534"/>
            <a:ext cx="2924828" cy="2584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073D71-2AD7-68D0-7229-4B40D63323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914"/>
          <a:stretch/>
        </p:blipFill>
        <p:spPr>
          <a:xfrm>
            <a:off x="8610600" y="4824613"/>
            <a:ext cx="1576435" cy="797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BBA46C-571E-59B2-2E70-A7F37FD26827}"/>
                  </a:ext>
                </a:extLst>
              </p:cNvPr>
              <p:cNvSpPr txBox="1"/>
              <p:nvPr/>
            </p:nvSpPr>
            <p:spPr>
              <a:xfrm>
                <a:off x="8114170" y="4979863"/>
                <a:ext cx="451982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BBA46C-571E-59B2-2E70-A7F37FD26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70" y="4979863"/>
                <a:ext cx="451982" cy="572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000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E68A1-F101-041E-D0C5-DD4FCBCAE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2A2D25A-7CD5-FBEF-11DE-920A4567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CF21D54-195E-A2D8-C3D5-BC7DF18F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66" y="1166853"/>
            <a:ext cx="3728174" cy="22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13221B-80F4-7760-E3AC-03F17E7C29AF}"/>
              </a:ext>
            </a:extLst>
          </p:cNvPr>
          <p:cNvSpPr txBox="1"/>
          <p:nvPr/>
        </p:nvSpPr>
        <p:spPr>
          <a:xfrm>
            <a:off x="8397444" y="3360314"/>
            <a:ext cx="1048008" cy="44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5A8A8584-1E4F-3C96-1BEB-F16FB3A75F87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LSTM (Long Short-Term Memory)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8426D-C7A0-F9A0-3296-6A29C0D6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C95B0E3-1EC0-B4E3-6988-747168D5C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38" y="1224396"/>
            <a:ext cx="3460739" cy="221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AD33F-229B-F312-A9FB-FF8E3BF7C07A}"/>
              </a:ext>
            </a:extLst>
          </p:cNvPr>
          <p:cNvSpPr txBox="1"/>
          <p:nvPr/>
        </p:nvSpPr>
        <p:spPr>
          <a:xfrm>
            <a:off x="2243346" y="3360314"/>
            <a:ext cx="2080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Vanilla RNN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DC525A-1BE3-8680-24E3-CB12CB8B92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2"/>
          <a:stretch/>
        </p:blipFill>
        <p:spPr>
          <a:xfrm>
            <a:off x="1609072" y="4530865"/>
            <a:ext cx="2924828" cy="1488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9BAAC5-58DC-31ED-FD39-0908CC2996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914"/>
          <a:stretch/>
        </p:blipFill>
        <p:spPr>
          <a:xfrm>
            <a:off x="8318500" y="4424563"/>
            <a:ext cx="1576435" cy="797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32A5EC-AE89-6C01-89D0-9F9A8D8F95A8}"/>
                  </a:ext>
                </a:extLst>
              </p:cNvPr>
              <p:cNvSpPr txBox="1"/>
              <p:nvPr/>
            </p:nvSpPr>
            <p:spPr>
              <a:xfrm>
                <a:off x="7822070" y="4579813"/>
                <a:ext cx="451982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32A5EC-AE89-6C01-89D0-9F9A8D8F9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0" y="4579813"/>
                <a:ext cx="451982" cy="572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2C42B3-1EE1-7252-117F-9945B438526D}"/>
                  </a:ext>
                </a:extLst>
              </p:cNvPr>
              <p:cNvSpPr txBox="1"/>
              <p:nvPr/>
            </p:nvSpPr>
            <p:spPr>
              <a:xfrm>
                <a:off x="1252655" y="6037998"/>
                <a:ext cx="383090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Gradient decays or grow exponentially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≠1</m:t>
                    </m:r>
                  </m:oMath>
                </a14:m>
                <a:endParaRPr lang="en-US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2C42B3-1EE1-7252-117F-9945B4385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655" y="6037998"/>
                <a:ext cx="3830904" cy="646331"/>
              </a:xfrm>
              <a:prstGeom prst="rect">
                <a:avLst/>
              </a:prstGeom>
              <a:blipFill>
                <a:blip r:embed="rId8"/>
                <a:stretch>
                  <a:fillRect l="-1272" t="-4673" r="-477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5D8C3B-EFFF-260B-0B6D-200957A9F7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7079"/>
          <a:stretch/>
        </p:blipFill>
        <p:spPr>
          <a:xfrm>
            <a:off x="1134524" y="3919824"/>
            <a:ext cx="2924828" cy="592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8338EE-0CC2-7D1A-4806-6AF48E14023D}"/>
              </a:ext>
            </a:extLst>
          </p:cNvPr>
          <p:cNvSpPr txBox="1"/>
          <p:nvPr/>
        </p:nvSpPr>
        <p:spPr>
          <a:xfrm>
            <a:off x="6963536" y="6019452"/>
            <a:ext cx="3830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No exponential decay or growth term</a:t>
            </a:r>
          </a:p>
        </p:txBody>
      </p:sp>
    </p:spTree>
    <p:extLst>
      <p:ext uri="{BB962C8B-B14F-4D97-AF65-F5344CB8AC3E}">
        <p14:creationId xmlns:p14="http://schemas.microsoft.com/office/powerpoint/2010/main" val="2219441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160AB5-BE18-4C47-B66F-33A1BBF00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7" r="25950"/>
          <a:stretch/>
        </p:blipFill>
        <p:spPr bwMode="auto">
          <a:xfrm>
            <a:off x="1035697" y="2467210"/>
            <a:ext cx="3984173" cy="23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25F88-7C8C-4018-A43B-ADDA3C9BA423}"/>
              </a:ext>
            </a:extLst>
          </p:cNvPr>
          <p:cNvSpPr txBox="1"/>
          <p:nvPr/>
        </p:nvSpPr>
        <p:spPr>
          <a:xfrm>
            <a:off x="5590673" y="2856761"/>
            <a:ext cx="64729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Cell state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+mj-lt"/>
                <a:cs typeface="Arial" panose="020B0604020202020204" pitchFamily="34" charset="0"/>
              </a:rPr>
              <a:t>Unique to LSTM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+mj-lt"/>
                <a:cs typeface="Arial" panose="020B0604020202020204" pitchFamily="34" charset="0"/>
              </a:rPr>
              <a:t>Long term memory of the model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64D19E5-FD58-49E3-8192-1F90506597C4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LSTM: Detailed Architecture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18C9B18-6636-B3C9-DE17-705F28712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536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6412FA-3064-4B92-8837-D8CB56101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5"/>
          <a:stretch/>
        </p:blipFill>
        <p:spPr bwMode="auto">
          <a:xfrm>
            <a:off x="289983" y="2014944"/>
            <a:ext cx="3331076" cy="202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FFE8B4-38FE-4A9B-8565-BB31828E9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5"/>
          <a:stretch/>
        </p:blipFill>
        <p:spPr bwMode="auto">
          <a:xfrm>
            <a:off x="289983" y="4260882"/>
            <a:ext cx="3331076" cy="202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3AF327-7C87-47DF-9BC9-B33FA65EE2CF}"/>
              </a:ext>
            </a:extLst>
          </p:cNvPr>
          <p:cNvSpPr txBox="1"/>
          <p:nvPr/>
        </p:nvSpPr>
        <p:spPr>
          <a:xfrm>
            <a:off x="8621740" y="2764845"/>
            <a:ext cx="2735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Forget gate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F8DD7-73F6-4B52-8BAE-D5B34FB043F1}"/>
              </a:ext>
            </a:extLst>
          </p:cNvPr>
          <p:cNvSpPr txBox="1"/>
          <p:nvPr/>
        </p:nvSpPr>
        <p:spPr>
          <a:xfrm>
            <a:off x="8621740" y="5107721"/>
            <a:ext cx="2735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Input gate layer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6D3FCC9-8E01-6496-75E0-8F864920FFFC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LSTM: Detailed Architecture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127CB82-4CBE-D0AD-C217-DC769DCE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E6A3E5-89D8-DEE1-D31F-33811965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27" y="1734719"/>
            <a:ext cx="5270113" cy="277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EE5A8D-0C2B-F37D-D961-4C6AB6F3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27" y="4005012"/>
            <a:ext cx="5270113" cy="249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STM Equation">
            <a:extLst>
              <a:ext uri="{FF2B5EF4-FFF2-40B4-BE49-F238E27FC236}">
                <a16:creationId xmlns:a16="http://schemas.microsoft.com/office/drawing/2014/main" id="{2A38DE62-3E18-02D4-BB35-1440E0C7D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04" b="75045"/>
          <a:stretch/>
        </p:blipFill>
        <p:spPr bwMode="auto">
          <a:xfrm>
            <a:off x="289983" y="1532556"/>
            <a:ext cx="3239134" cy="40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STM Equation">
            <a:extLst>
              <a:ext uri="{FF2B5EF4-FFF2-40B4-BE49-F238E27FC236}">
                <a16:creationId xmlns:a16="http://schemas.microsoft.com/office/drawing/2014/main" id="{00583446-EC80-6E59-1AAC-8FB46104A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2" r="31304" b="59188"/>
          <a:stretch/>
        </p:blipFill>
        <p:spPr bwMode="auto">
          <a:xfrm>
            <a:off x="289983" y="4127500"/>
            <a:ext cx="3239134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80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F4D5A5-8D0C-45B9-94E1-EBD247F0D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72"/>
          <a:stretch/>
        </p:blipFill>
        <p:spPr bwMode="auto">
          <a:xfrm>
            <a:off x="256116" y="1611926"/>
            <a:ext cx="3384551" cy="202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553197-F567-445E-BD07-5B708E609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78"/>
          <a:stretch/>
        </p:blipFill>
        <p:spPr bwMode="auto">
          <a:xfrm>
            <a:off x="256116" y="4073245"/>
            <a:ext cx="3325283" cy="202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CD07A-4CB7-4269-9ACF-D2E30ABA90F3}"/>
              </a:ext>
            </a:extLst>
          </p:cNvPr>
          <p:cNvSpPr txBox="1"/>
          <p:nvPr/>
        </p:nvSpPr>
        <p:spPr>
          <a:xfrm>
            <a:off x="8813356" y="4818965"/>
            <a:ext cx="2983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Output gate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97205-1249-4065-847D-4AC55C42FA23}"/>
              </a:ext>
            </a:extLst>
          </p:cNvPr>
          <p:cNvSpPr txBox="1"/>
          <p:nvPr/>
        </p:nvSpPr>
        <p:spPr>
          <a:xfrm>
            <a:off x="8813355" y="2361394"/>
            <a:ext cx="2983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Update cell state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6F051283-EE45-DA3F-B208-75CF3535264E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LSTM: Detailed Architecture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7FEA48B-0B37-CF00-7293-9FBFA890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7EB9C73-EF9D-260F-D829-553D2BBB4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47" y="3864822"/>
            <a:ext cx="5310693" cy="251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9EE0C2E-FEE4-9E8D-522A-6CA9DEF59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055" y="1314239"/>
            <a:ext cx="5310693" cy="279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STM Equation">
            <a:extLst>
              <a:ext uri="{FF2B5EF4-FFF2-40B4-BE49-F238E27FC236}">
                <a16:creationId xmlns:a16="http://schemas.microsoft.com/office/drawing/2014/main" id="{002CC40E-642A-5A72-D717-E06EE32E1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2" b="19546"/>
          <a:stretch/>
        </p:blipFill>
        <p:spPr bwMode="auto">
          <a:xfrm>
            <a:off x="190498" y="1304223"/>
            <a:ext cx="6101728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STM Equation">
            <a:extLst>
              <a:ext uri="{FF2B5EF4-FFF2-40B4-BE49-F238E27FC236}">
                <a16:creationId xmlns:a16="http://schemas.microsoft.com/office/drawing/2014/main" id="{10BDB432-E31E-FAE9-C3EC-E974FFFD0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80" r="31304" b="40167"/>
          <a:stretch/>
        </p:blipFill>
        <p:spPr bwMode="auto">
          <a:xfrm>
            <a:off x="328824" y="3797300"/>
            <a:ext cx="3239134" cy="27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985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59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6F051283-EE45-DA3F-B208-75CF3535264E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LSTM: Detailed Architecture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7FEA48B-0B37-CF00-7293-9FBFA890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4401D8-C07A-7F8E-0B64-E10E0CBC46C2}"/>
              </a:ext>
            </a:extLst>
          </p:cNvPr>
          <p:cNvSpPr txBox="1"/>
          <p:nvPr/>
        </p:nvSpPr>
        <p:spPr>
          <a:xfrm>
            <a:off x="525378" y="1696454"/>
            <a:ext cx="111332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Forget gate</a:t>
            </a:r>
            <a:br>
              <a:rPr lang="en-US" sz="3200" dirty="0"/>
            </a:br>
            <a:r>
              <a:rPr lang="en-US" sz="3200" dirty="0">
                <a:latin typeface="+mj-lt"/>
              </a:rPr>
              <a:t>Decides what is relevant to keep from previous steps</a:t>
            </a:r>
          </a:p>
          <a:p>
            <a:endParaRPr lang="en-US" sz="3200" dirty="0"/>
          </a:p>
          <a:p>
            <a:r>
              <a:rPr lang="en-US" sz="3200" dirty="0"/>
              <a:t>Input gate</a:t>
            </a:r>
          </a:p>
          <a:p>
            <a:r>
              <a:rPr lang="en-US" sz="3200" dirty="0">
                <a:latin typeface="+mj-lt"/>
              </a:rPr>
              <a:t>Decides what information is relevant to add from the current step</a:t>
            </a:r>
          </a:p>
          <a:p>
            <a:endParaRPr lang="en-US" sz="3200" dirty="0"/>
          </a:p>
          <a:p>
            <a:r>
              <a:rPr lang="en-US" sz="3200" dirty="0"/>
              <a:t>Output Gate</a:t>
            </a:r>
          </a:p>
          <a:p>
            <a:r>
              <a:rPr lang="en-US" sz="3200" dirty="0">
                <a:latin typeface="+mj-lt"/>
              </a:rPr>
              <a:t>Determines what the next hidden state should be</a:t>
            </a:r>
          </a:p>
        </p:txBody>
      </p:sp>
    </p:spTree>
    <p:extLst>
      <p:ext uri="{BB962C8B-B14F-4D97-AF65-F5344CB8AC3E}">
        <p14:creationId xmlns:p14="http://schemas.microsoft.com/office/powerpoint/2010/main" val="251728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DD9F3D-7C81-4D9A-96D8-A9BB791BAB1C}"/>
              </a:ext>
            </a:extLst>
          </p:cNvPr>
          <p:cNvSpPr txBox="1">
            <a:spLocks/>
          </p:cNvSpPr>
          <p:nvPr/>
        </p:nvSpPr>
        <p:spPr>
          <a:xfrm>
            <a:off x="887656" y="2296124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D7B08F-E826-490B-B8AE-443E3D474E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6062" y="1727824"/>
            <a:ext cx="3114682" cy="29830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842C64B-442D-40EE-9BB1-65FF9B72074D}"/>
              </a:ext>
            </a:extLst>
          </p:cNvPr>
          <p:cNvSpPr/>
          <p:nvPr/>
        </p:nvSpPr>
        <p:spPr>
          <a:xfrm>
            <a:off x="4359344" y="1804023"/>
            <a:ext cx="152400" cy="28814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7411B3-4CD1-40A3-B1F5-0D555748C35E}"/>
              </a:ext>
            </a:extLst>
          </p:cNvPr>
          <p:cNvSpPr txBox="1"/>
          <p:nvPr/>
        </p:nvSpPr>
        <p:spPr>
          <a:xfrm>
            <a:off x="8000010" y="1818345"/>
            <a:ext cx="3979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D0328-197B-415F-BA57-81318FC9A71A}"/>
              </a:ext>
            </a:extLst>
          </p:cNvPr>
          <p:cNvSpPr txBox="1"/>
          <p:nvPr/>
        </p:nvSpPr>
        <p:spPr>
          <a:xfrm rot="5400000">
            <a:off x="6121866" y="4145244"/>
            <a:ext cx="65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5E4E90-61D0-436C-B53A-067E1D0B9DC4}"/>
              </a:ext>
            </a:extLst>
          </p:cNvPr>
          <p:cNvSpPr txBox="1"/>
          <p:nvPr/>
        </p:nvSpPr>
        <p:spPr>
          <a:xfrm rot="5400000">
            <a:off x="4699136" y="4743553"/>
            <a:ext cx="65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 . 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6084D1-5D93-4C71-A6F5-1787B5095D0E}"/>
              </a:ext>
            </a:extLst>
          </p:cNvPr>
          <p:cNvSpPr txBox="1"/>
          <p:nvPr/>
        </p:nvSpPr>
        <p:spPr>
          <a:xfrm rot="5400000">
            <a:off x="7562746" y="3803333"/>
            <a:ext cx="65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. . 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6B804E-67AC-4584-B3E7-ACD3EAA2964E}"/>
              </a:ext>
            </a:extLst>
          </p:cNvPr>
          <p:cNvSpPr/>
          <p:nvPr/>
        </p:nvSpPr>
        <p:spPr>
          <a:xfrm>
            <a:off x="4357685" y="2025753"/>
            <a:ext cx="152400" cy="17121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62DF6-0720-4983-8840-91C81E250073}"/>
              </a:ext>
            </a:extLst>
          </p:cNvPr>
          <p:cNvSpPr/>
          <p:nvPr/>
        </p:nvSpPr>
        <p:spPr>
          <a:xfrm>
            <a:off x="4357685" y="2312533"/>
            <a:ext cx="152400" cy="39713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AD7F4D-8B30-439B-A574-D8F1E0766BDD}"/>
              </a:ext>
            </a:extLst>
          </p:cNvPr>
          <p:cNvSpPr/>
          <p:nvPr/>
        </p:nvSpPr>
        <p:spPr>
          <a:xfrm>
            <a:off x="4357685" y="2861834"/>
            <a:ext cx="152400" cy="39713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00BA4F-6148-40B8-A6FC-62B1C0257E65}"/>
              </a:ext>
            </a:extLst>
          </p:cNvPr>
          <p:cNvSpPr/>
          <p:nvPr/>
        </p:nvSpPr>
        <p:spPr>
          <a:xfrm>
            <a:off x="4357685" y="3866373"/>
            <a:ext cx="152400" cy="39713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C59816-56B8-4610-B683-F763BE618A6F}"/>
              </a:ext>
            </a:extLst>
          </p:cNvPr>
          <p:cNvSpPr/>
          <p:nvPr/>
        </p:nvSpPr>
        <p:spPr>
          <a:xfrm>
            <a:off x="4357685" y="3569383"/>
            <a:ext cx="152400" cy="17121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52306-B214-48A2-A6F9-C5CA069E7A4B}"/>
              </a:ext>
            </a:extLst>
          </p:cNvPr>
          <p:cNvSpPr/>
          <p:nvPr/>
        </p:nvSpPr>
        <p:spPr>
          <a:xfrm>
            <a:off x="4357685" y="4399507"/>
            <a:ext cx="152400" cy="17121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66BF2-9C8E-4DC0-B256-EF47A189BF79}"/>
              </a:ext>
            </a:extLst>
          </p:cNvPr>
          <p:cNvSpPr txBox="1"/>
          <p:nvPr/>
        </p:nvSpPr>
        <p:spPr>
          <a:xfrm>
            <a:off x="6672259" y="4668208"/>
            <a:ext cx="31146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Output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1637E0-05B8-42EC-BF0F-AA307075C039}"/>
              </a:ext>
            </a:extLst>
          </p:cNvPr>
          <p:cNvSpPr txBox="1"/>
          <p:nvPr/>
        </p:nvSpPr>
        <p:spPr>
          <a:xfrm>
            <a:off x="3525106" y="4668208"/>
            <a:ext cx="1583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E120D8-28F0-472B-A4A9-3E8923593D04}"/>
              </a:ext>
            </a:extLst>
          </p:cNvPr>
          <p:cNvSpPr txBox="1"/>
          <p:nvPr/>
        </p:nvSpPr>
        <p:spPr>
          <a:xfrm>
            <a:off x="756388" y="5461914"/>
            <a:ext cx="1066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j-lt"/>
              </a:rPr>
              <a:t>Feed-Forward Network has no memory of past inputs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C30B7995-18C0-492D-838E-47CEC4D2330E}"/>
              </a:ext>
            </a:extLst>
          </p:cNvPr>
          <p:cNvSpPr/>
          <p:nvPr/>
        </p:nvSpPr>
        <p:spPr>
          <a:xfrm rot="1125784">
            <a:off x="6360521" y="1057692"/>
            <a:ext cx="1630014" cy="1283383"/>
          </a:xfrm>
          <a:prstGeom prst="wedgeEllipseCallou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BD2491-2437-457C-9665-E57C55F685DA}"/>
              </a:ext>
            </a:extLst>
          </p:cNvPr>
          <p:cNvSpPr txBox="1"/>
          <p:nvPr/>
        </p:nvSpPr>
        <p:spPr>
          <a:xfrm>
            <a:off x="6325817" y="1410154"/>
            <a:ext cx="1644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Wait, what did I just process?</a:t>
            </a:r>
          </a:p>
        </p:txBody>
      </p:sp>
    </p:spTree>
    <p:extLst>
      <p:ext uri="{BB962C8B-B14F-4D97-AF65-F5344CB8AC3E}">
        <p14:creationId xmlns:p14="http://schemas.microsoft.com/office/powerpoint/2010/main" val="3926830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F49D1EC-1527-491C-A706-D4A6E3D8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347284E-448D-490F-A6FB-E8D33998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33" y="4791980"/>
            <a:ext cx="5500979" cy="10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5AF592-F0B3-4305-A309-499BD3C99B1C}"/>
              </a:ext>
            </a:extLst>
          </p:cNvPr>
          <p:cNvSpPr txBox="1"/>
          <p:nvPr/>
        </p:nvSpPr>
        <p:spPr>
          <a:xfrm>
            <a:off x="9954477" y="3932148"/>
            <a:ext cx="916753" cy="44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GRU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76CB475-52B3-42D7-937A-ED440D084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849" y="1631270"/>
            <a:ext cx="3625151" cy="236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4E2D668-8707-44B6-B49F-FACE7D798938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Gated RNNs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A4F068-45E9-3057-354A-E2CB6876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0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7CDC35-68B2-4DCE-AE69-26D1F3F11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8"/>
          <a:stretch/>
        </p:blipFill>
        <p:spPr bwMode="auto">
          <a:xfrm>
            <a:off x="6291586" y="2250558"/>
            <a:ext cx="4830536" cy="286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37F7F25B-A8ED-F4C3-F6B3-8EA5717C5D41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GRU: Detailed Architecture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D384CCD-073B-7AFF-C4AA-0B5955098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CA7866B-24F1-58CE-F70B-AB096390B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181026"/>
            <a:ext cx="5981109" cy="48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E660C9-BF9A-564E-53BF-FB8FE8AAEF7E}"/>
              </a:ext>
            </a:extLst>
          </p:cNvPr>
          <p:cNvSpPr txBox="1"/>
          <p:nvPr/>
        </p:nvSpPr>
        <p:spPr>
          <a:xfrm>
            <a:off x="4577899" y="1769806"/>
            <a:ext cx="96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4958"/>
                </a:solidFill>
              </a:rPr>
              <a:t>Sigmoid</a:t>
            </a:r>
          </a:p>
          <a:p>
            <a:r>
              <a:rPr lang="en-US" dirty="0">
                <a:solidFill>
                  <a:srgbClr val="4992DF"/>
                </a:solidFill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18725-42BF-5014-07FE-AB1E4373ECF9}"/>
                  </a:ext>
                </a:extLst>
              </p:cNvPr>
              <p:cNvSpPr txBox="1"/>
              <p:nvPr/>
            </p:nvSpPr>
            <p:spPr>
              <a:xfrm>
                <a:off x="2063791" y="3003170"/>
                <a:ext cx="366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18725-42BF-5014-07FE-AB1E4373E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91" y="3003170"/>
                <a:ext cx="36674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5F76AA-25C2-DD06-CA1D-69A02EF5B069}"/>
                  </a:ext>
                </a:extLst>
              </p:cNvPr>
              <p:cNvSpPr txBox="1"/>
              <p:nvPr/>
            </p:nvSpPr>
            <p:spPr>
              <a:xfrm>
                <a:off x="2971290" y="3314881"/>
                <a:ext cx="366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5F76AA-25C2-DD06-CA1D-69A02EF5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290" y="3314881"/>
                <a:ext cx="36674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76513A-0D80-7BDF-D485-A3DA52BEE95B}"/>
                  </a:ext>
                </a:extLst>
              </p:cNvPr>
              <p:cNvSpPr txBox="1"/>
              <p:nvPr/>
            </p:nvSpPr>
            <p:spPr>
              <a:xfrm>
                <a:off x="4691954" y="3499546"/>
                <a:ext cx="366742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76513A-0D80-7BDF-D485-A3DA52BE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954" y="3499546"/>
                <a:ext cx="366742" cy="381643"/>
              </a:xfrm>
              <a:prstGeom prst="rect">
                <a:avLst/>
              </a:prstGeom>
              <a:blipFill>
                <a:blip r:embed="rId8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267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62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CFC29C-5C5A-1130-6521-C3048A52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196" y="2003063"/>
            <a:ext cx="8906904" cy="36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8D499A3-58E7-770A-DA16-54A5DFF06999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Information Flow in GRU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76DDF6-F3AC-899E-28B7-EFD1A5A50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00F750-C689-B5DF-B051-BABF0D03C641}"/>
              </a:ext>
            </a:extLst>
          </p:cNvPr>
          <p:cNvSpPr/>
          <p:nvPr/>
        </p:nvSpPr>
        <p:spPr>
          <a:xfrm>
            <a:off x="3545429" y="2273969"/>
            <a:ext cx="1126067" cy="2803358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EEC8E37-1BB6-3D8E-BBAA-B5B082D2029B}"/>
              </a:ext>
            </a:extLst>
          </p:cNvPr>
          <p:cNvSpPr/>
          <p:nvPr/>
        </p:nvSpPr>
        <p:spPr>
          <a:xfrm>
            <a:off x="4679964" y="2273969"/>
            <a:ext cx="719666" cy="2803358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593D0-D93A-E87E-167A-D062B20BC303}"/>
              </a:ext>
            </a:extLst>
          </p:cNvPr>
          <p:cNvSpPr txBox="1"/>
          <p:nvPr/>
        </p:nvSpPr>
        <p:spPr>
          <a:xfrm>
            <a:off x="2919787" y="1344390"/>
            <a:ext cx="1751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Reset Gate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761E3-4C0E-7E4B-BB2E-0E9BA1F7559F}"/>
              </a:ext>
            </a:extLst>
          </p:cNvPr>
          <p:cNvSpPr txBox="1"/>
          <p:nvPr/>
        </p:nvSpPr>
        <p:spPr>
          <a:xfrm>
            <a:off x="4671496" y="5618922"/>
            <a:ext cx="2224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Update Gate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AE4B6E-9623-9DFF-A43B-0788C45E780B}"/>
              </a:ext>
            </a:extLst>
          </p:cNvPr>
          <p:cNvCxnSpPr>
            <a:cxnSpLocks/>
          </p:cNvCxnSpPr>
          <p:nvPr/>
        </p:nvCxnSpPr>
        <p:spPr>
          <a:xfrm flipV="1">
            <a:off x="3970421" y="1855773"/>
            <a:ext cx="0" cy="4181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36FCD7-B332-089F-9FDA-177D4BB924CC}"/>
              </a:ext>
            </a:extLst>
          </p:cNvPr>
          <p:cNvCxnSpPr>
            <a:cxnSpLocks/>
          </p:cNvCxnSpPr>
          <p:nvPr/>
        </p:nvCxnSpPr>
        <p:spPr>
          <a:xfrm flipV="1">
            <a:off x="5050394" y="5077327"/>
            <a:ext cx="0" cy="571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424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D54D-76DD-4814-6A59-82D312C14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59508-313E-274C-DAA0-1DC1E9D1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63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5989C52-FBCE-FF05-85E2-C51D811AFC1F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GRU: Detailed Architecture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41DE08B-2760-12CF-7765-7A54C9BBD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B71D9-2F95-40A8-4666-DB0437ADBDE8}"/>
              </a:ext>
            </a:extLst>
          </p:cNvPr>
          <p:cNvSpPr txBox="1"/>
          <p:nvPr/>
        </p:nvSpPr>
        <p:spPr>
          <a:xfrm>
            <a:off x="525378" y="1696454"/>
            <a:ext cx="111332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Update gate</a:t>
            </a:r>
          </a:p>
          <a:p>
            <a:r>
              <a:rPr lang="en-US" sz="3200" dirty="0">
                <a:latin typeface="+mj-lt"/>
              </a:rPr>
              <a:t>How much of the past information needs to be retained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Reset gate</a:t>
            </a:r>
            <a:br>
              <a:rPr lang="en-US" sz="3200" dirty="0"/>
            </a:br>
            <a:r>
              <a:rPr lang="en-US" sz="3200" dirty="0">
                <a:latin typeface="+mj-lt"/>
              </a:rPr>
              <a:t>How much of the past information to forget</a:t>
            </a:r>
          </a:p>
        </p:txBody>
      </p:sp>
    </p:spTree>
    <p:extLst>
      <p:ext uri="{BB962C8B-B14F-4D97-AF65-F5344CB8AC3E}">
        <p14:creationId xmlns:p14="http://schemas.microsoft.com/office/powerpoint/2010/main" val="3480762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8E2DC-C514-E307-B0FB-46A6D755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98A0C-BD86-709E-92FA-007A8210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64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6FA34ED-57B5-0FF8-0A6D-4380A0585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2E87DCD7-C193-F94E-B5C4-FD873BB9014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LSTM in </a:t>
            </a:r>
            <a:r>
              <a:rPr lang="en-US" sz="4800" dirty="0" err="1">
                <a:solidFill>
                  <a:srgbClr val="FF0000"/>
                </a:solidFill>
              </a:rPr>
              <a:t>PyTorch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35253-6E2A-9DD7-D65E-E9A0336CDE18}"/>
              </a:ext>
            </a:extLst>
          </p:cNvPr>
          <p:cNvSpPr txBox="1"/>
          <p:nvPr/>
        </p:nvSpPr>
        <p:spPr>
          <a:xfrm>
            <a:off x="445748" y="1240145"/>
            <a:ext cx="3394731" cy="3682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torch.nn.LSTM</a:t>
            </a:r>
            <a:r>
              <a:rPr lang="en-US" sz="2400" dirty="0"/>
              <a:t>(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  <a:latin typeface="+mj-lt"/>
              </a:rPr>
              <a:t>input_size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  <a:latin typeface="+mj-lt"/>
              </a:rPr>
              <a:t>hidden_size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 err="1">
                <a:latin typeface="+mj-lt"/>
              </a:rPr>
              <a:t>num_layers</a:t>
            </a:r>
            <a:endParaRPr lang="en-US" sz="24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D4448-038C-AE92-BFE8-46CFF07C070C}"/>
              </a:ext>
            </a:extLst>
          </p:cNvPr>
          <p:cNvSpPr txBox="1"/>
          <p:nvPr/>
        </p:nvSpPr>
        <p:spPr>
          <a:xfrm>
            <a:off x="3281413" y="1240145"/>
            <a:ext cx="4534300" cy="294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/>
              <a:t>Parameter description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# of expected features in the input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# of features in the hidden state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# of recurrent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715C-5D00-752B-3333-D729B8708793}"/>
              </a:ext>
            </a:extLst>
          </p:cNvPr>
          <p:cNvSpPr txBox="1"/>
          <p:nvPr/>
        </p:nvSpPr>
        <p:spPr>
          <a:xfrm>
            <a:off x="7585735" y="1240145"/>
            <a:ext cx="4160517" cy="294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/>
              <a:t>Data type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int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int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Default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F47F7-8632-0ED6-C45E-18A61A71F4E1}"/>
              </a:ext>
            </a:extLst>
          </p:cNvPr>
          <p:cNvSpPr txBox="1"/>
          <p:nvPr/>
        </p:nvSpPr>
        <p:spPr>
          <a:xfrm>
            <a:off x="445748" y="5852027"/>
            <a:ext cx="11133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Official documentation: </a:t>
            </a:r>
            <a:r>
              <a:rPr lang="en-US" sz="2400" dirty="0">
                <a:latin typeface="+mj-lt"/>
              </a:rPr>
              <a:t>https://pytorch.org/docs/stable/generated/torch.nn.LSTM.html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70168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08E1-8E76-2A17-F6EF-15FCE37D0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00DA45-489C-DC8B-43D6-7E99A37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65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886B8FE-F450-704F-386F-D0C1D448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0646B357-B005-36E8-EDBA-E6076672D6D8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GRU in </a:t>
            </a:r>
            <a:r>
              <a:rPr lang="en-US" sz="4800" dirty="0" err="1">
                <a:solidFill>
                  <a:srgbClr val="FF0000"/>
                </a:solidFill>
              </a:rPr>
              <a:t>PyTorch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A97D0-94AE-CC6B-B1FA-42E3F538EA96}"/>
              </a:ext>
            </a:extLst>
          </p:cNvPr>
          <p:cNvSpPr txBox="1"/>
          <p:nvPr/>
        </p:nvSpPr>
        <p:spPr>
          <a:xfrm>
            <a:off x="445748" y="1240145"/>
            <a:ext cx="3394731" cy="3682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torch.nn.GRU</a:t>
            </a:r>
            <a:r>
              <a:rPr lang="en-US" sz="2400" dirty="0"/>
              <a:t>(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  <a:latin typeface="+mj-lt"/>
              </a:rPr>
              <a:t>input_size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  <a:latin typeface="+mj-lt"/>
              </a:rPr>
              <a:t>hidden_size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 err="1">
                <a:latin typeface="+mj-lt"/>
              </a:rPr>
              <a:t>num_layers</a:t>
            </a:r>
            <a:endParaRPr lang="en-US" sz="24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A8476-0A31-5D27-87DC-6916622E4B1C}"/>
              </a:ext>
            </a:extLst>
          </p:cNvPr>
          <p:cNvSpPr txBox="1"/>
          <p:nvPr/>
        </p:nvSpPr>
        <p:spPr>
          <a:xfrm>
            <a:off x="3281413" y="1240145"/>
            <a:ext cx="4534300" cy="294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/>
              <a:t>Parameter description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# of expected features in the input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# of features in the hidden state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# of recurrent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69553-A85C-80AF-9124-DF644BA87BC1}"/>
              </a:ext>
            </a:extLst>
          </p:cNvPr>
          <p:cNvSpPr txBox="1"/>
          <p:nvPr/>
        </p:nvSpPr>
        <p:spPr>
          <a:xfrm>
            <a:off x="7585735" y="1240145"/>
            <a:ext cx="4160517" cy="294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/>
              <a:t>Data type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int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int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+mj-lt"/>
              </a:rPr>
              <a:t>Default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46CB35-F9B4-9C2C-02E6-95A4A78AF9BD}"/>
              </a:ext>
            </a:extLst>
          </p:cNvPr>
          <p:cNvSpPr txBox="1"/>
          <p:nvPr/>
        </p:nvSpPr>
        <p:spPr>
          <a:xfrm>
            <a:off x="445748" y="5852027"/>
            <a:ext cx="11133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Official documentation: </a:t>
            </a:r>
            <a:r>
              <a:rPr lang="en-US" sz="2400" dirty="0">
                <a:latin typeface="+mj-lt"/>
              </a:rPr>
              <a:t>https://pytorch.org/docs/stable/generated/torch.nn.GRU.html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1669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1116529"/>
            <a:ext cx="11454063" cy="450462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RNN PROBLEM TYPES</a:t>
            </a:r>
            <a:b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RNN Configurations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RNN Extensions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76444-2DEA-42DE-95B6-445A29CB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84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67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RNN Configurations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3AB6057-F65E-428F-B17E-031165BF0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11102"/>
            <a:ext cx="10515600" cy="32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278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68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One to One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D8557229-0D9A-49F8-91DD-A3ECE6491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990"/>
          <a:stretch/>
        </p:blipFill>
        <p:spPr>
          <a:xfrm>
            <a:off x="838200" y="1711102"/>
            <a:ext cx="1473200" cy="32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00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69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One to One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D8557229-0D9A-49F8-91DD-A3ECE6491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990"/>
          <a:stretch/>
        </p:blipFill>
        <p:spPr>
          <a:xfrm>
            <a:off x="838200" y="1711102"/>
            <a:ext cx="1473200" cy="329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F6CFD-22D0-422A-BD6E-8E32536C9736}"/>
              </a:ext>
            </a:extLst>
          </p:cNvPr>
          <p:cNvSpPr txBox="1"/>
          <p:nvPr/>
        </p:nvSpPr>
        <p:spPr>
          <a:xfrm>
            <a:off x="2173848" y="3136612"/>
            <a:ext cx="615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Identical to Feed 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331071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1756F1-E6DA-4A4B-BCC5-08AF4AF266FB}"/>
              </a:ext>
            </a:extLst>
          </p:cNvPr>
          <p:cNvSpPr txBox="1"/>
          <p:nvPr/>
        </p:nvSpPr>
        <p:spPr>
          <a:xfrm>
            <a:off x="3137634" y="2000735"/>
            <a:ext cx="58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안녕하세요</a:t>
            </a:r>
            <a:r>
              <a:rPr lang="en-US" altLang="ko-KR" sz="2800" dirty="0"/>
              <a:t>, </a:t>
            </a:r>
            <a:r>
              <a:rPr lang="ko-KR" altLang="en-US" sz="2800" dirty="0"/>
              <a:t>제 이름은 지민이에요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B631A2-D9B4-4938-8FF4-CAF5337F98D0}"/>
              </a:ext>
            </a:extLst>
          </p:cNvPr>
          <p:cNvSpPr txBox="1"/>
          <p:nvPr/>
        </p:nvSpPr>
        <p:spPr>
          <a:xfrm>
            <a:off x="887656" y="1961490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Korean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AF9EE2-1432-46ED-9607-9AD2B8C623C7}"/>
              </a:ext>
            </a:extLst>
          </p:cNvPr>
          <p:cNvCxnSpPr>
            <a:cxnSpLocks/>
          </p:cNvCxnSpPr>
          <p:nvPr/>
        </p:nvCxnSpPr>
        <p:spPr>
          <a:xfrm flipV="1">
            <a:off x="6145456" y="2878667"/>
            <a:ext cx="0" cy="14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D5B63C-E3D4-4DCC-A9E2-3BB2BA7C1049}"/>
              </a:ext>
            </a:extLst>
          </p:cNvPr>
          <p:cNvSpPr txBox="1"/>
          <p:nvPr/>
        </p:nvSpPr>
        <p:spPr>
          <a:xfrm>
            <a:off x="4011819" y="4829376"/>
            <a:ext cx="416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Hello, my name is Jimin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CB140-0A04-41CE-92A0-C323A0DD3DC9}"/>
              </a:ext>
            </a:extLst>
          </p:cNvPr>
          <p:cNvSpPr txBox="1"/>
          <p:nvPr/>
        </p:nvSpPr>
        <p:spPr>
          <a:xfrm>
            <a:off x="887656" y="4829375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820031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70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One to Many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9F07194-2DD1-4476-B89E-5511E930F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47" r="66908"/>
          <a:stretch/>
        </p:blipFill>
        <p:spPr>
          <a:xfrm>
            <a:off x="2273300" y="1711102"/>
            <a:ext cx="2044700" cy="32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4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6D8E37-706E-46B4-AB96-55D41CA8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93" y="1401868"/>
            <a:ext cx="5138391" cy="242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2CE68-C9B9-4911-AB74-E0CAB6E90160}"/>
              </a:ext>
            </a:extLst>
          </p:cNvPr>
          <p:cNvSpPr txBox="1"/>
          <p:nvPr/>
        </p:nvSpPr>
        <p:spPr>
          <a:xfrm>
            <a:off x="8692363" y="1121789"/>
            <a:ext cx="28073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credit: www.analyticsvidhya.com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D2AB65-1E89-4D19-B77F-86871274D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03" y="4264707"/>
            <a:ext cx="4432538" cy="197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DF8842-F31D-41C5-9B9B-1C4C79162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319" y="6203373"/>
            <a:ext cx="54835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092C6E-A16F-47D8-84FB-418BDB3D9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893" y="3863641"/>
            <a:ext cx="466258" cy="34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8CEEA69-66B4-451D-8E89-9D0369A1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202" y="3885143"/>
            <a:ext cx="338942" cy="33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A4E7C61-450A-4508-B4F7-089491E8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646" y="3893423"/>
            <a:ext cx="54835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6B891A-63C4-4298-96EF-E35084904FA7}"/>
              </a:ext>
            </a:extLst>
          </p:cNvPr>
          <p:cNvSpPr txBox="1"/>
          <p:nvPr/>
        </p:nvSpPr>
        <p:spPr>
          <a:xfrm>
            <a:off x="3890211" y="2397506"/>
            <a:ext cx="26885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Image captioning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72771-9CA6-42D3-9001-7E950B3FA254}"/>
              </a:ext>
            </a:extLst>
          </p:cNvPr>
          <p:cNvSpPr txBox="1"/>
          <p:nvPr/>
        </p:nvSpPr>
        <p:spPr>
          <a:xfrm>
            <a:off x="3890211" y="4932912"/>
            <a:ext cx="26885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Music generation</a:t>
            </a:r>
            <a:endParaRPr lang="en-US" sz="28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3A64362-FC6E-4973-A80A-2211DD4E0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3F8E9097-9255-4095-AC96-920ADC5831F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One to Many</a:t>
            </a:r>
          </a:p>
        </p:txBody>
      </p:sp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D59F2264-651C-4044-B2D4-922749716C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47" r="66908"/>
          <a:stretch/>
        </p:blipFill>
        <p:spPr>
          <a:xfrm>
            <a:off x="964264" y="1711102"/>
            <a:ext cx="2044700" cy="32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178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72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Many to One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5628E7F-B534-40D1-8C25-88FD00CE9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47" r="47947"/>
          <a:stretch/>
        </p:blipFill>
        <p:spPr>
          <a:xfrm>
            <a:off x="4229100" y="1711102"/>
            <a:ext cx="2082800" cy="32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17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73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459469-0533-410A-BDCC-1497D6516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8" b="12614"/>
          <a:stretch/>
        </p:blipFill>
        <p:spPr bwMode="auto">
          <a:xfrm>
            <a:off x="6943794" y="2389690"/>
            <a:ext cx="4760388" cy="21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BD8D951-BE02-4E18-B28E-4D71C249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960" y="1599979"/>
            <a:ext cx="3114925" cy="368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00C40-4EFE-47A6-8680-BA10AB832B82}"/>
              </a:ext>
            </a:extLst>
          </p:cNvPr>
          <p:cNvSpPr txBox="1"/>
          <p:nvPr/>
        </p:nvSpPr>
        <p:spPr>
          <a:xfrm>
            <a:off x="7908758" y="4680278"/>
            <a:ext cx="3114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Sentiment Analysis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82FF2CB-F2CC-47E6-B963-20897A3D22CA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Many to One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1D05F03-CB39-4838-B76E-6A67FE80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AEEEB860-7C77-44C6-A92D-25C4AECE53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247" r="47947"/>
          <a:stretch/>
        </p:blipFill>
        <p:spPr>
          <a:xfrm>
            <a:off x="609992" y="1711102"/>
            <a:ext cx="2082800" cy="32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125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74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E99225F-57C2-4CCF-B1D0-3415BF4047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32"/>
          <a:stretch/>
        </p:blipFill>
        <p:spPr>
          <a:xfrm>
            <a:off x="6299200" y="1711102"/>
            <a:ext cx="5054600" cy="329156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5972A7AF-09F6-4B36-9C7C-D2DAF2AB9BC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Many to Many</a:t>
            </a:r>
          </a:p>
        </p:txBody>
      </p:sp>
    </p:spTree>
    <p:extLst>
      <p:ext uri="{BB962C8B-B14F-4D97-AF65-F5344CB8AC3E}">
        <p14:creationId xmlns:p14="http://schemas.microsoft.com/office/powerpoint/2010/main" val="2686573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BFF06A-823F-4631-B56B-2287C7A71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9" y="950797"/>
            <a:ext cx="5237747" cy="238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822A10-D21A-419B-AE07-41489190EE89}"/>
              </a:ext>
            </a:extLst>
          </p:cNvPr>
          <p:cNvSpPr txBox="1"/>
          <p:nvPr/>
        </p:nvSpPr>
        <p:spPr>
          <a:xfrm>
            <a:off x="7507706" y="3341948"/>
            <a:ext cx="3114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Machine Translation</a:t>
            </a:r>
            <a:endParaRPr lang="en-US" sz="28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0C548B3-95DC-4D19-B710-CE5C38F9D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31" y="3889709"/>
            <a:ext cx="4366082" cy="22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CC0256-FEF2-4452-8CB5-6960734E8672}"/>
              </a:ext>
            </a:extLst>
          </p:cNvPr>
          <p:cNvSpPr txBox="1"/>
          <p:nvPr/>
        </p:nvSpPr>
        <p:spPr>
          <a:xfrm>
            <a:off x="7788442" y="6168750"/>
            <a:ext cx="3114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Video Captioning</a:t>
            </a:r>
            <a:endParaRPr lang="en-US" sz="28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9B6F4E9-87A9-437C-ADBF-013DE6321FBC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Many to Many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7029F8E-4E4F-4893-973F-9BAB77B1B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B67D42BB-4485-4E80-ADC3-28C5369FE6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932"/>
          <a:stretch/>
        </p:blipFill>
        <p:spPr>
          <a:xfrm>
            <a:off x="552899" y="1711102"/>
            <a:ext cx="5054600" cy="32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08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1696380"/>
            <a:ext cx="11454063" cy="344163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RNN IMPLEMENTATION IN PYTORCH</a:t>
            </a:r>
            <a:b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Character Level Text Generation using 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Shakespeare Dataset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76444-2DEA-42DE-95B6-445A29CB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102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76444-2DEA-42DE-95B6-445A29CB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C458600-87C8-4FEF-B65E-E015B3CFCC84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Shakespeare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2FE18D-A76A-4AC9-AB46-B54C2A3E2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340"/>
          <a:stretch/>
        </p:blipFill>
        <p:spPr>
          <a:xfrm>
            <a:off x="490711" y="1279553"/>
            <a:ext cx="4479221" cy="5172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65F57-30A3-4D70-9E0E-0D4DC92302EC}"/>
              </a:ext>
            </a:extLst>
          </p:cNvPr>
          <p:cNvSpPr txBox="1"/>
          <p:nvPr/>
        </p:nvSpPr>
        <p:spPr>
          <a:xfrm>
            <a:off x="5477933" y="2459504"/>
            <a:ext cx="64346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Full script of “</a:t>
            </a:r>
            <a:r>
              <a:rPr lang="en-US" sz="2400" dirty="0"/>
              <a:t>Tragedy of Coriolanus</a:t>
            </a:r>
            <a:r>
              <a:rPr lang="en-US" sz="2400" dirty="0">
                <a:latin typeface="+mj-lt"/>
              </a:rPr>
              <a:t>” in .txt format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3801089 characters (including space)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66 unique characters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1241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78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Prepare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1CE82-B15A-4C7C-AE80-70C13374C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198"/>
          <a:stretch/>
        </p:blipFill>
        <p:spPr>
          <a:xfrm>
            <a:off x="245178" y="1420102"/>
            <a:ext cx="7129288" cy="2008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058B9D-C8D6-43FC-B92B-2D7A15926D8A}"/>
              </a:ext>
            </a:extLst>
          </p:cNvPr>
          <p:cNvSpPr txBox="1"/>
          <p:nvPr/>
        </p:nvSpPr>
        <p:spPr>
          <a:xfrm>
            <a:off x="7459486" y="2659560"/>
            <a:ext cx="4131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Print # of total and unique characters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09B0B-F494-41CF-BAD2-AB628BA12525}"/>
              </a:ext>
            </a:extLst>
          </p:cNvPr>
          <p:cNvSpPr/>
          <p:nvPr/>
        </p:nvSpPr>
        <p:spPr>
          <a:xfrm>
            <a:off x="6511216" y="1337733"/>
            <a:ext cx="1091850" cy="911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A0740-4538-429F-8D0F-E47DA0CBC06B}"/>
              </a:ext>
            </a:extLst>
          </p:cNvPr>
          <p:cNvSpPr txBox="1"/>
          <p:nvPr/>
        </p:nvSpPr>
        <p:spPr>
          <a:xfrm>
            <a:off x="6511217" y="1848875"/>
            <a:ext cx="5502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Load .txt file and sort unique characters using set()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F40E1-7075-452E-AD16-57AC51C0096A}"/>
              </a:ext>
            </a:extLst>
          </p:cNvPr>
          <p:cNvSpPr txBox="1"/>
          <p:nvPr/>
        </p:nvSpPr>
        <p:spPr>
          <a:xfrm>
            <a:off x="6511218" y="1442900"/>
            <a:ext cx="5790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Define length of training data to be used for training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0ABD5-80CF-40BC-A2BC-18E4E62D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78" y="3568567"/>
            <a:ext cx="7034116" cy="25407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3BCACC-7473-49CF-AA87-DF56D4D95314}"/>
              </a:ext>
            </a:extLst>
          </p:cNvPr>
          <p:cNvSpPr/>
          <p:nvPr/>
        </p:nvSpPr>
        <p:spPr>
          <a:xfrm>
            <a:off x="6187444" y="3451798"/>
            <a:ext cx="1187022" cy="1266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BD0E6-D16B-4AEC-9CB0-4580D7E112EB}"/>
              </a:ext>
            </a:extLst>
          </p:cNvPr>
          <p:cNvSpPr txBox="1"/>
          <p:nvPr/>
        </p:nvSpPr>
        <p:spPr>
          <a:xfrm>
            <a:off x="6250546" y="3543382"/>
            <a:ext cx="58508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Create dictionaries that map each character to numbers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3957446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79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Prepare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2063A0-056E-437A-9677-8D2D4360C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" y="2136245"/>
            <a:ext cx="4629150" cy="2314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280DBA-7C0C-4CAF-9C75-1A2A320A7E19}"/>
              </a:ext>
            </a:extLst>
          </p:cNvPr>
          <p:cNvSpPr txBox="1"/>
          <p:nvPr/>
        </p:nvSpPr>
        <p:spPr>
          <a:xfrm>
            <a:off x="5097286" y="2136245"/>
            <a:ext cx="4131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Convert data into Python list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DC152-6009-4BAB-BB9D-92D58A1EAEF8}"/>
              </a:ext>
            </a:extLst>
          </p:cNvPr>
          <p:cNvSpPr txBox="1"/>
          <p:nvPr/>
        </p:nvSpPr>
        <p:spPr>
          <a:xfrm>
            <a:off x="5097286" y="2863773"/>
            <a:ext cx="559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Map each character in the data to a number 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48FF8D-A645-4F2B-AFAF-057073DA8876}"/>
              </a:ext>
            </a:extLst>
          </p:cNvPr>
          <p:cNvSpPr txBox="1"/>
          <p:nvPr/>
        </p:nvSpPr>
        <p:spPr>
          <a:xfrm>
            <a:off x="5097286" y="3616700"/>
            <a:ext cx="559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First 10 characters of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33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78DF4-717D-46EE-949F-8CE4FB7A7210}"/>
              </a:ext>
            </a:extLst>
          </p:cNvPr>
          <p:cNvSpPr txBox="1"/>
          <p:nvPr/>
        </p:nvSpPr>
        <p:spPr>
          <a:xfrm>
            <a:off x="4011819" y="4829376"/>
            <a:ext cx="416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Hello, 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0BA9B0-9F3C-4E47-A06A-431FCF3EADCE}"/>
              </a:ext>
            </a:extLst>
          </p:cNvPr>
          <p:cNvSpPr txBox="1"/>
          <p:nvPr/>
        </p:nvSpPr>
        <p:spPr>
          <a:xfrm>
            <a:off x="3137634" y="2000735"/>
            <a:ext cx="58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안녕하세요</a:t>
            </a:r>
            <a:r>
              <a:rPr lang="en-US" altLang="ko-KR" sz="2800" dirty="0"/>
              <a:t>, 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379B-1AAE-4746-A279-ED8D99F706DE}"/>
              </a:ext>
            </a:extLst>
          </p:cNvPr>
          <p:cNvSpPr txBox="1"/>
          <p:nvPr/>
        </p:nvSpPr>
        <p:spPr>
          <a:xfrm>
            <a:off x="887656" y="1961490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Korean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3BED89-6526-40C9-BBF2-E7BAE958FF23}"/>
              </a:ext>
            </a:extLst>
          </p:cNvPr>
          <p:cNvSpPr txBox="1"/>
          <p:nvPr/>
        </p:nvSpPr>
        <p:spPr>
          <a:xfrm>
            <a:off x="887656" y="4829375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6605693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59FB283-4880-4B91-94EB-77910C97C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5" y="1423678"/>
            <a:ext cx="9062237" cy="44558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C1EAC19-2C79-4E92-92B0-95675E9F731B}"/>
              </a:ext>
            </a:extLst>
          </p:cNvPr>
          <p:cNvSpPr/>
          <p:nvPr/>
        </p:nvSpPr>
        <p:spPr>
          <a:xfrm>
            <a:off x="7230882" y="2297380"/>
            <a:ext cx="2421117" cy="365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80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Define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8DBDC-927B-4F82-8608-93E90D4114B6}"/>
              </a:ext>
            </a:extLst>
          </p:cNvPr>
          <p:cNvSpPr txBox="1"/>
          <p:nvPr/>
        </p:nvSpPr>
        <p:spPr>
          <a:xfrm>
            <a:off x="7332133" y="2432579"/>
            <a:ext cx="4131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Define embedding layer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4FC29-35FA-4A83-8AD6-723A11FDFDF7}"/>
              </a:ext>
            </a:extLst>
          </p:cNvPr>
          <p:cNvSpPr txBox="1"/>
          <p:nvPr/>
        </p:nvSpPr>
        <p:spPr>
          <a:xfrm>
            <a:off x="7332133" y="3028890"/>
            <a:ext cx="4131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Define RNN cell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30567-89F4-4E8D-BD80-2FBEBA568024}"/>
              </a:ext>
            </a:extLst>
          </p:cNvPr>
          <p:cNvSpPr txBox="1"/>
          <p:nvPr/>
        </p:nvSpPr>
        <p:spPr>
          <a:xfrm>
            <a:off x="7332133" y="3570493"/>
            <a:ext cx="4131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Define decoder layer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B8E45-9B25-4639-BFEE-17F0A90005C4}"/>
              </a:ext>
            </a:extLst>
          </p:cNvPr>
          <p:cNvSpPr txBox="1"/>
          <p:nvPr/>
        </p:nvSpPr>
        <p:spPr>
          <a:xfrm>
            <a:off x="7332133" y="4246487"/>
            <a:ext cx="4131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+mj-lt"/>
              </a:rPr>
              <a:t>Input_seq</a:t>
            </a:r>
            <a:r>
              <a:rPr lang="en-US" sz="2000" dirty="0">
                <a:latin typeface="+mj-lt"/>
              </a:rPr>
              <a:t> -&gt; embedding layer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D6351-C452-44AE-8694-2A9E9A668737}"/>
              </a:ext>
            </a:extLst>
          </p:cNvPr>
          <p:cNvSpPr txBox="1"/>
          <p:nvPr/>
        </p:nvSpPr>
        <p:spPr>
          <a:xfrm>
            <a:off x="7332133" y="4667770"/>
            <a:ext cx="4131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Embedding, </a:t>
            </a:r>
            <a:r>
              <a:rPr lang="en-US" sz="2000" dirty="0" err="1">
                <a:latin typeface="+mj-lt"/>
              </a:rPr>
              <a:t>hidden_state</a:t>
            </a:r>
            <a:r>
              <a:rPr lang="en-US" sz="2000" dirty="0">
                <a:latin typeface="+mj-lt"/>
              </a:rPr>
              <a:t> -&gt; RNN cell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FABCC-900C-42BE-AB21-27A83B3FFE95}"/>
              </a:ext>
            </a:extLst>
          </p:cNvPr>
          <p:cNvSpPr txBox="1"/>
          <p:nvPr/>
        </p:nvSpPr>
        <p:spPr>
          <a:xfrm>
            <a:off x="7332133" y="5079356"/>
            <a:ext cx="4131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RNN output -&gt; decoder layer -&gt;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987FD-EBC4-4671-B5F4-806B6ECC8E5C}"/>
              </a:ext>
            </a:extLst>
          </p:cNvPr>
          <p:cNvSpPr txBox="1"/>
          <p:nvPr/>
        </p:nvSpPr>
        <p:spPr>
          <a:xfrm>
            <a:off x="7332133" y="5479466"/>
            <a:ext cx="4131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Return both </a:t>
            </a:r>
            <a:r>
              <a:rPr lang="en-US" sz="2000" dirty="0"/>
              <a:t>output</a:t>
            </a:r>
            <a:r>
              <a:rPr lang="en-US" sz="2000" dirty="0">
                <a:latin typeface="+mj-lt"/>
              </a:rPr>
              <a:t> &amp; </a:t>
            </a:r>
            <a:r>
              <a:rPr lang="en-US" sz="2000" dirty="0"/>
              <a:t>hidden state</a:t>
            </a:r>
          </a:p>
        </p:txBody>
      </p:sp>
    </p:spTree>
    <p:extLst>
      <p:ext uri="{BB962C8B-B14F-4D97-AF65-F5344CB8AC3E}">
        <p14:creationId xmlns:p14="http://schemas.microsoft.com/office/powerpoint/2010/main" val="1312005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CE68EE-586E-45BD-BF7F-D09CACAE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9" y="1394020"/>
            <a:ext cx="7905750" cy="39814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81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Select Hyperparameters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549621-6E07-4220-A80E-1BA5832D517C}"/>
              </a:ext>
            </a:extLst>
          </p:cNvPr>
          <p:cNvSpPr/>
          <p:nvPr/>
        </p:nvSpPr>
        <p:spPr>
          <a:xfrm>
            <a:off x="6638215" y="3208866"/>
            <a:ext cx="2514251" cy="2237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372D3-D200-4D83-8D94-83466038198E}"/>
              </a:ext>
            </a:extLst>
          </p:cNvPr>
          <p:cNvSpPr txBox="1"/>
          <p:nvPr/>
        </p:nvSpPr>
        <p:spPr>
          <a:xfrm>
            <a:off x="8097965" y="1279921"/>
            <a:ext cx="319299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Define RNN specifics</a:t>
            </a:r>
            <a:endParaRPr lang="en-US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# of Embedding = vocab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Embedding dim =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Input_size</a:t>
            </a:r>
            <a:r>
              <a:rPr lang="en-US" dirty="0">
                <a:latin typeface="+mj-lt"/>
              </a:rPr>
              <a:t> =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Hidden_size</a:t>
            </a:r>
            <a:r>
              <a:rPr lang="en-US" dirty="0">
                <a:latin typeface="+mj-lt"/>
              </a:rPr>
              <a:t> = 512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Num_layers</a:t>
            </a:r>
            <a:r>
              <a:rPr lang="en-US" dirty="0">
                <a:latin typeface="+mj-lt"/>
              </a:rPr>
              <a:t> =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Output_size</a:t>
            </a:r>
            <a:r>
              <a:rPr lang="en-US" dirty="0">
                <a:latin typeface="+mj-lt"/>
              </a:rPr>
              <a:t> = vocab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CE8FC-4920-4C85-9A9B-065B6658A552}"/>
              </a:ext>
            </a:extLst>
          </p:cNvPr>
          <p:cNvSpPr txBox="1"/>
          <p:nvPr/>
        </p:nvSpPr>
        <p:spPr>
          <a:xfrm>
            <a:off x="6638215" y="3501939"/>
            <a:ext cx="4595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Define learning rate, epochs, length of training/validation text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5D5AFC-A50C-44F2-A23E-7148F51A9D7D}"/>
              </a:ext>
            </a:extLst>
          </p:cNvPr>
          <p:cNvSpPr txBox="1"/>
          <p:nvPr/>
        </p:nvSpPr>
        <p:spPr>
          <a:xfrm>
            <a:off x="6638214" y="4363868"/>
            <a:ext cx="4595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Define loss function and optimizer</a:t>
            </a:r>
          </a:p>
        </p:txBody>
      </p:sp>
    </p:spTree>
    <p:extLst>
      <p:ext uri="{BB962C8B-B14F-4D97-AF65-F5344CB8AC3E}">
        <p14:creationId xmlns:p14="http://schemas.microsoft.com/office/powerpoint/2010/main" val="857664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82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Identify Tracked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AACD9-2BC2-4161-AF04-1FAECAAB3A5E}"/>
              </a:ext>
            </a:extLst>
          </p:cNvPr>
          <p:cNvSpPr txBox="1"/>
          <p:nvPr/>
        </p:nvSpPr>
        <p:spPr>
          <a:xfrm>
            <a:off x="6484860" y="3019939"/>
            <a:ext cx="5375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Python list to track training 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D8A91-A9E6-4E13-876C-B26432300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25" y="3005726"/>
            <a:ext cx="5977542" cy="5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55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4A915-BDDA-4637-9D01-E1FBEC3DA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2" y="967276"/>
            <a:ext cx="7787108" cy="52176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83</a:t>
            </a:fld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Train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9861FC-48FF-4603-8184-C310C3BAB173}"/>
              </a:ext>
            </a:extLst>
          </p:cNvPr>
          <p:cNvSpPr/>
          <p:nvPr/>
        </p:nvSpPr>
        <p:spPr>
          <a:xfrm>
            <a:off x="7353474" y="924024"/>
            <a:ext cx="2514251" cy="4880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07082-090B-4AE1-94E8-B4DD94BE18A0}"/>
              </a:ext>
            </a:extLst>
          </p:cNvPr>
          <p:cNvSpPr txBox="1"/>
          <p:nvPr/>
        </p:nvSpPr>
        <p:spPr>
          <a:xfrm>
            <a:off x="7693041" y="1863081"/>
            <a:ext cx="4595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For each epoch, randomly select a starting character from first 100 characters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70BDC7B-C98F-4676-A69D-55B34C746630}"/>
              </a:ext>
            </a:extLst>
          </p:cNvPr>
          <p:cNvSpPr/>
          <p:nvPr/>
        </p:nvSpPr>
        <p:spPr>
          <a:xfrm>
            <a:off x="7347958" y="1520102"/>
            <a:ext cx="262657" cy="879047"/>
          </a:xfrm>
          <a:prstGeom prst="rightBrace">
            <a:avLst>
              <a:gd name="adj1" fmla="val 6221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496FE88-4EBA-4A4C-A76C-E98E3A53C40D}"/>
              </a:ext>
            </a:extLst>
          </p:cNvPr>
          <p:cNvSpPr/>
          <p:nvPr/>
        </p:nvSpPr>
        <p:spPr>
          <a:xfrm>
            <a:off x="7353474" y="2545081"/>
            <a:ext cx="262657" cy="3266446"/>
          </a:xfrm>
          <a:prstGeom prst="rightBrace">
            <a:avLst>
              <a:gd name="adj1" fmla="val 6221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F0842-E88A-43ED-913A-0D06D04BE709}"/>
              </a:ext>
            </a:extLst>
          </p:cNvPr>
          <p:cNvSpPr txBox="1"/>
          <p:nvPr/>
        </p:nvSpPr>
        <p:spPr>
          <a:xfrm>
            <a:off x="7698557" y="2519219"/>
            <a:ext cx="49748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input_seq</a:t>
            </a:r>
            <a:r>
              <a:rPr lang="en-US" sz="1400" dirty="0"/>
              <a:t> </a:t>
            </a:r>
            <a:r>
              <a:rPr lang="en-US" sz="1400" dirty="0">
                <a:latin typeface="+mj-lt"/>
              </a:rPr>
              <a:t>= 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character location -&gt; training sequence size</a:t>
            </a:r>
          </a:p>
          <a:p>
            <a:r>
              <a:rPr lang="en-US" sz="1400" dirty="0" err="1"/>
              <a:t>target_seq</a:t>
            </a:r>
            <a:r>
              <a:rPr lang="en-US" sz="1400" dirty="0"/>
              <a:t> </a:t>
            </a:r>
            <a:r>
              <a:rPr lang="en-US" sz="1400" dirty="0">
                <a:latin typeface="+mj-lt"/>
              </a:rPr>
              <a:t>= 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character location + 1 -&gt; training sequence size + 1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61B2F-51AC-4E3F-87AA-E0C7EB63A862}"/>
              </a:ext>
            </a:extLst>
          </p:cNvPr>
          <p:cNvSpPr txBox="1"/>
          <p:nvPr/>
        </p:nvSpPr>
        <p:spPr>
          <a:xfrm>
            <a:off x="7698557" y="3601270"/>
            <a:ext cx="44269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Retrieve output &amp; hidden state from RNN cell and compute loss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D9AF6-64E4-4B5D-901D-E78AEA6CD05D}"/>
              </a:ext>
            </a:extLst>
          </p:cNvPr>
          <p:cNvSpPr txBox="1"/>
          <p:nvPr/>
        </p:nvSpPr>
        <p:spPr>
          <a:xfrm>
            <a:off x="7698556" y="4163586"/>
            <a:ext cx="4974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Save training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5845A-D158-4EC2-A24E-B7E6D217B81C}"/>
              </a:ext>
            </a:extLst>
          </p:cNvPr>
          <p:cNvSpPr txBox="1"/>
          <p:nvPr/>
        </p:nvSpPr>
        <p:spPr>
          <a:xfrm>
            <a:off x="7698555" y="4571766"/>
            <a:ext cx="4974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Backpropagation in time &amp; update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04E80-2DAB-4CD2-907A-7CFA4C81B327}"/>
              </a:ext>
            </a:extLst>
          </p:cNvPr>
          <p:cNvSpPr txBox="1"/>
          <p:nvPr/>
        </p:nvSpPr>
        <p:spPr>
          <a:xfrm>
            <a:off x="7698555" y="5099173"/>
            <a:ext cx="4974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Update the character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6EEB51-DBA0-4F01-84D4-B3CA5F5AC349}"/>
              </a:ext>
            </a:extLst>
          </p:cNvPr>
          <p:cNvSpPr txBox="1"/>
          <p:nvPr/>
        </p:nvSpPr>
        <p:spPr>
          <a:xfrm>
            <a:off x="7698555" y="5417826"/>
            <a:ext cx="4974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Update the iteration count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A7A22B-1D5C-49CE-8445-62491330DEBB}"/>
              </a:ext>
            </a:extLst>
          </p:cNvPr>
          <p:cNvSpPr txBox="1"/>
          <p:nvPr/>
        </p:nvSpPr>
        <p:spPr>
          <a:xfrm>
            <a:off x="4657634" y="6183427"/>
            <a:ext cx="49748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Print the averaged training loss throughout an epoch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5C4567-4EDA-4C9D-91DA-8473CE7BD882}"/>
              </a:ext>
            </a:extLst>
          </p:cNvPr>
          <p:cNvSpPr txBox="1"/>
          <p:nvPr/>
        </p:nvSpPr>
        <p:spPr>
          <a:xfrm>
            <a:off x="7693040" y="967472"/>
            <a:ext cx="4595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Convert data into torch tensor in vertical orientation (</a:t>
            </a:r>
            <a:r>
              <a:rPr lang="en-US" sz="1400" dirty="0" err="1">
                <a:latin typeface="+mj-lt"/>
              </a:rPr>
              <a:t>data_length</a:t>
            </a:r>
            <a:r>
              <a:rPr lang="en-US" sz="1400" dirty="0">
                <a:latin typeface="+mj-lt"/>
              </a:rPr>
              <a:t>, 1)</a:t>
            </a:r>
          </a:p>
        </p:txBody>
      </p:sp>
    </p:spTree>
    <p:extLst>
      <p:ext uri="{BB962C8B-B14F-4D97-AF65-F5344CB8AC3E}">
        <p14:creationId xmlns:p14="http://schemas.microsoft.com/office/powerpoint/2010/main" val="41993072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5E39F83-22F0-4149-89B3-2D014D6A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8" y="1118197"/>
            <a:ext cx="7524394" cy="51556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84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Train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00645-B66D-4800-AB8F-55DF11C283E7}"/>
              </a:ext>
            </a:extLst>
          </p:cNvPr>
          <p:cNvSpPr/>
          <p:nvPr/>
        </p:nvSpPr>
        <p:spPr>
          <a:xfrm>
            <a:off x="5554134" y="1312333"/>
            <a:ext cx="2768600" cy="1461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5E44E-7A39-4602-B657-298286065B3B}"/>
              </a:ext>
            </a:extLst>
          </p:cNvPr>
          <p:cNvSpPr txBox="1"/>
          <p:nvPr/>
        </p:nvSpPr>
        <p:spPr>
          <a:xfrm>
            <a:off x="5647615" y="1440393"/>
            <a:ext cx="5799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Initialize character location and hidden state for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0E15E-D25F-4E49-A179-08F2DE440DE5}"/>
              </a:ext>
            </a:extLst>
          </p:cNvPr>
          <p:cNvSpPr txBox="1"/>
          <p:nvPr/>
        </p:nvSpPr>
        <p:spPr>
          <a:xfrm>
            <a:off x="5647615" y="2002928"/>
            <a:ext cx="5799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Pick a random character from the dataset as an initial input to RNN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8150D-D162-45C4-BF60-4A4C52EB7B23}"/>
              </a:ext>
            </a:extLst>
          </p:cNvPr>
          <p:cNvSpPr txBox="1"/>
          <p:nvPr/>
        </p:nvSpPr>
        <p:spPr>
          <a:xfrm>
            <a:off x="7704666" y="3298758"/>
            <a:ext cx="429295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+mj-lt"/>
              </a:rPr>
              <a:t>Generate new output by using the previous RNN output as an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EF38D6-CE33-43BC-8B8B-A17DD36B4FE9}"/>
              </a:ext>
            </a:extLst>
          </p:cNvPr>
          <p:cNvSpPr txBox="1"/>
          <p:nvPr/>
        </p:nvSpPr>
        <p:spPr>
          <a:xfrm>
            <a:off x="7717366" y="3942732"/>
            <a:ext cx="4474634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Convert the output into character number </a:t>
            </a:r>
            <a:r>
              <a:rPr lang="en-US" sz="1700" dirty="0">
                <a:latin typeface="+mj-lt"/>
              </a:rPr>
              <a:t>via sampling from the decoder layer output </a:t>
            </a:r>
            <a:br>
              <a:rPr lang="en-US" sz="1700" dirty="0">
                <a:latin typeface="+mj-lt"/>
              </a:rPr>
            </a:br>
            <a:r>
              <a:rPr lang="en-US" sz="1700" dirty="0">
                <a:latin typeface="+mj-lt"/>
              </a:rPr>
              <a:t>(probability distribution of characters)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43D32-5660-46FA-B0C6-8CDF48037E64}"/>
              </a:ext>
            </a:extLst>
          </p:cNvPr>
          <p:cNvSpPr txBox="1"/>
          <p:nvPr/>
        </p:nvSpPr>
        <p:spPr>
          <a:xfrm>
            <a:off x="7730066" y="4818211"/>
            <a:ext cx="447463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+mj-lt"/>
              </a:rPr>
              <a:t>Print the actual character from the number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F0936E-50DC-43AF-B9C6-2E7A1E4C0569}"/>
              </a:ext>
            </a:extLst>
          </p:cNvPr>
          <p:cNvSpPr txBox="1"/>
          <p:nvPr/>
        </p:nvSpPr>
        <p:spPr>
          <a:xfrm>
            <a:off x="7730066" y="5162414"/>
            <a:ext cx="447463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+mj-lt"/>
              </a:rPr>
              <a:t>New </a:t>
            </a:r>
            <a:r>
              <a:rPr lang="en-US" sz="1700" dirty="0" err="1">
                <a:latin typeface="+mj-lt"/>
              </a:rPr>
              <a:t>input_seq</a:t>
            </a:r>
            <a:r>
              <a:rPr lang="en-US" sz="1700" dirty="0">
                <a:latin typeface="+mj-lt"/>
              </a:rPr>
              <a:t> is the output character we just generated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8265D-9CB6-48E1-98DF-9B4389D60B34}"/>
              </a:ext>
            </a:extLst>
          </p:cNvPr>
          <p:cNvSpPr txBox="1"/>
          <p:nvPr/>
        </p:nvSpPr>
        <p:spPr>
          <a:xfrm>
            <a:off x="7730066" y="5742862"/>
            <a:ext cx="426755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+mj-lt"/>
              </a:rPr>
              <a:t>Update the character location</a:t>
            </a:r>
          </a:p>
        </p:txBody>
      </p:sp>
    </p:spTree>
    <p:extLst>
      <p:ext uri="{BB962C8B-B14F-4D97-AF65-F5344CB8AC3E}">
        <p14:creationId xmlns:p14="http://schemas.microsoft.com/office/powerpoint/2010/main" val="22827495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85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Train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54A206-C2E2-4CC4-99B7-4ED0198FDE0B}"/>
              </a:ext>
            </a:extLst>
          </p:cNvPr>
          <p:cNvSpPr txBox="1"/>
          <p:nvPr/>
        </p:nvSpPr>
        <p:spPr>
          <a:xfrm>
            <a:off x="1526648" y="4932258"/>
            <a:ext cx="43080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During Training</a:t>
            </a:r>
          </a:p>
          <a:p>
            <a:pPr algn="ctr"/>
            <a:r>
              <a:rPr lang="en-US" sz="2800" dirty="0">
                <a:latin typeface="+mj-lt"/>
              </a:rPr>
              <a:t>(Teacher Forcing)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80F0E0-F3D0-4839-ABD6-F3351BB963C1}"/>
              </a:ext>
            </a:extLst>
          </p:cNvPr>
          <p:cNvSpPr txBox="1"/>
          <p:nvPr/>
        </p:nvSpPr>
        <p:spPr>
          <a:xfrm>
            <a:off x="5952407" y="4932258"/>
            <a:ext cx="58941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During Validation</a:t>
            </a:r>
          </a:p>
          <a:p>
            <a:pPr algn="ctr"/>
            <a:r>
              <a:rPr lang="en-US" sz="2800" dirty="0">
                <a:latin typeface="+mj-lt"/>
              </a:rPr>
              <a:t>(RNN output is used as next input)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637BC0-CD34-495B-BB3F-6849B374F5BF}"/>
              </a:ext>
            </a:extLst>
          </p:cNvPr>
          <p:cNvSpPr/>
          <p:nvPr/>
        </p:nvSpPr>
        <p:spPr>
          <a:xfrm>
            <a:off x="1618524" y="3108543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35F86E-091A-4C79-9059-4DE6E1DCBF1F}"/>
              </a:ext>
            </a:extLst>
          </p:cNvPr>
          <p:cNvCxnSpPr>
            <a:cxnSpLocks/>
          </p:cNvCxnSpPr>
          <p:nvPr/>
        </p:nvCxnSpPr>
        <p:spPr>
          <a:xfrm>
            <a:off x="2340769" y="3239448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BD727C1-22A6-4615-BB41-539720737FE0}"/>
              </a:ext>
            </a:extLst>
          </p:cNvPr>
          <p:cNvCxnSpPr>
            <a:cxnSpLocks/>
          </p:cNvCxnSpPr>
          <p:nvPr/>
        </p:nvCxnSpPr>
        <p:spPr>
          <a:xfrm>
            <a:off x="3275566" y="3239448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C0CB52-D9E3-4327-9047-AC3102BA25B6}"/>
              </a:ext>
            </a:extLst>
          </p:cNvPr>
          <p:cNvCxnSpPr>
            <a:cxnSpLocks/>
          </p:cNvCxnSpPr>
          <p:nvPr/>
        </p:nvCxnSpPr>
        <p:spPr>
          <a:xfrm>
            <a:off x="4211009" y="3239448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C03050-8A0B-4187-97C2-135DCE0891C4}"/>
              </a:ext>
            </a:extLst>
          </p:cNvPr>
          <p:cNvCxnSpPr>
            <a:cxnSpLocks/>
          </p:cNvCxnSpPr>
          <p:nvPr/>
        </p:nvCxnSpPr>
        <p:spPr>
          <a:xfrm>
            <a:off x="5145378" y="3239448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438488-4AA7-4A95-936B-DCE2B66E061D}"/>
              </a:ext>
            </a:extLst>
          </p:cNvPr>
          <p:cNvCxnSpPr>
            <a:cxnSpLocks/>
          </p:cNvCxnSpPr>
          <p:nvPr/>
        </p:nvCxnSpPr>
        <p:spPr>
          <a:xfrm flipV="1">
            <a:off x="1968562" y="34497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5FBECB-7474-4998-9B5F-C0B6A9D3F448}"/>
              </a:ext>
            </a:extLst>
          </p:cNvPr>
          <p:cNvCxnSpPr>
            <a:cxnSpLocks/>
          </p:cNvCxnSpPr>
          <p:nvPr/>
        </p:nvCxnSpPr>
        <p:spPr>
          <a:xfrm flipV="1">
            <a:off x="1968562" y="27151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013039F-03EF-4191-9558-BEDEEE86B8EE}"/>
              </a:ext>
            </a:extLst>
          </p:cNvPr>
          <p:cNvCxnSpPr>
            <a:cxnSpLocks/>
          </p:cNvCxnSpPr>
          <p:nvPr/>
        </p:nvCxnSpPr>
        <p:spPr>
          <a:xfrm flipV="1">
            <a:off x="2906726" y="34497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1BA4C44-79E4-405A-B45D-83864C7FF390}"/>
              </a:ext>
            </a:extLst>
          </p:cNvPr>
          <p:cNvCxnSpPr>
            <a:cxnSpLocks/>
          </p:cNvCxnSpPr>
          <p:nvPr/>
        </p:nvCxnSpPr>
        <p:spPr>
          <a:xfrm flipV="1">
            <a:off x="2906726" y="27151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EB2505E-026D-4145-8E69-80FBD5A63A4C}"/>
              </a:ext>
            </a:extLst>
          </p:cNvPr>
          <p:cNvCxnSpPr>
            <a:cxnSpLocks/>
          </p:cNvCxnSpPr>
          <p:nvPr/>
        </p:nvCxnSpPr>
        <p:spPr>
          <a:xfrm flipV="1">
            <a:off x="3787122" y="34497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9B039C2-C1F5-47E6-8FA4-6446960E675F}"/>
              </a:ext>
            </a:extLst>
          </p:cNvPr>
          <p:cNvCxnSpPr>
            <a:cxnSpLocks/>
          </p:cNvCxnSpPr>
          <p:nvPr/>
        </p:nvCxnSpPr>
        <p:spPr>
          <a:xfrm flipV="1">
            <a:off x="3787122" y="27151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06E563-3037-40B1-AA6B-FB617A91A938}"/>
              </a:ext>
            </a:extLst>
          </p:cNvPr>
          <p:cNvCxnSpPr>
            <a:cxnSpLocks/>
          </p:cNvCxnSpPr>
          <p:nvPr/>
        </p:nvCxnSpPr>
        <p:spPr>
          <a:xfrm flipV="1">
            <a:off x="4723425" y="34497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FA68F6-132D-4DED-AC98-5EF09FEC74AD}"/>
              </a:ext>
            </a:extLst>
          </p:cNvPr>
          <p:cNvCxnSpPr>
            <a:cxnSpLocks/>
          </p:cNvCxnSpPr>
          <p:nvPr/>
        </p:nvCxnSpPr>
        <p:spPr>
          <a:xfrm flipV="1">
            <a:off x="4723425" y="27151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F2B34C9-C5B9-419D-84F5-3781AB381743}"/>
              </a:ext>
            </a:extLst>
          </p:cNvPr>
          <p:cNvCxnSpPr>
            <a:cxnSpLocks/>
          </p:cNvCxnSpPr>
          <p:nvPr/>
        </p:nvCxnSpPr>
        <p:spPr>
          <a:xfrm flipV="1">
            <a:off x="5686962" y="34497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6B833C2-C2D1-420C-BD57-32963F010DF2}"/>
              </a:ext>
            </a:extLst>
          </p:cNvPr>
          <p:cNvCxnSpPr>
            <a:cxnSpLocks/>
          </p:cNvCxnSpPr>
          <p:nvPr/>
        </p:nvCxnSpPr>
        <p:spPr>
          <a:xfrm flipV="1">
            <a:off x="5686962" y="27151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E7FADB2-F48E-4812-98B7-FBB7DF16EEA7}"/>
              </a:ext>
            </a:extLst>
          </p:cNvPr>
          <p:cNvSpPr txBox="1"/>
          <p:nvPr/>
        </p:nvSpPr>
        <p:spPr>
          <a:xfrm>
            <a:off x="485938" y="3803963"/>
            <a:ext cx="789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D95C57-4777-4A0C-B59A-55D400CF02B6}"/>
              </a:ext>
            </a:extLst>
          </p:cNvPr>
          <p:cNvSpPr txBox="1"/>
          <p:nvPr/>
        </p:nvSpPr>
        <p:spPr>
          <a:xfrm>
            <a:off x="406851" y="3043048"/>
            <a:ext cx="1025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hidden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195DCE-D183-40F9-8590-30803B650273}"/>
              </a:ext>
            </a:extLst>
          </p:cNvPr>
          <p:cNvSpPr txBox="1"/>
          <p:nvPr/>
        </p:nvSpPr>
        <p:spPr>
          <a:xfrm>
            <a:off x="406851" y="2227528"/>
            <a:ext cx="1025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5AD7AE-27D4-482F-9631-C4ED36D55052}"/>
              </a:ext>
            </a:extLst>
          </p:cNvPr>
          <p:cNvSpPr/>
          <p:nvPr/>
        </p:nvSpPr>
        <p:spPr>
          <a:xfrm>
            <a:off x="2554489" y="3114286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10AFD9-E1FD-424C-8B29-531FFA8FC562}"/>
              </a:ext>
            </a:extLst>
          </p:cNvPr>
          <p:cNvSpPr/>
          <p:nvPr/>
        </p:nvSpPr>
        <p:spPr>
          <a:xfrm>
            <a:off x="3490454" y="3108543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96B9DB-D876-4E54-A4CE-C456310DC74C}"/>
              </a:ext>
            </a:extLst>
          </p:cNvPr>
          <p:cNvSpPr/>
          <p:nvPr/>
        </p:nvSpPr>
        <p:spPr>
          <a:xfrm>
            <a:off x="4426419" y="3114286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BDBFF78-1291-4295-AEE6-6F194F02FE6F}"/>
              </a:ext>
            </a:extLst>
          </p:cNvPr>
          <p:cNvSpPr/>
          <p:nvPr/>
        </p:nvSpPr>
        <p:spPr>
          <a:xfrm>
            <a:off x="5362383" y="3105336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00F032-6360-4334-95D5-CFB606606CBD}"/>
              </a:ext>
            </a:extLst>
          </p:cNvPr>
          <p:cNvSpPr txBox="1"/>
          <p:nvPr/>
        </p:nvSpPr>
        <p:spPr>
          <a:xfrm>
            <a:off x="1659749" y="37531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122520-5BC5-4A2F-B13C-ABD428F28B16}"/>
              </a:ext>
            </a:extLst>
          </p:cNvPr>
          <p:cNvSpPr txBox="1"/>
          <p:nvPr/>
        </p:nvSpPr>
        <p:spPr>
          <a:xfrm>
            <a:off x="2598484" y="37531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14234E-5C1B-4019-B430-6274ACB00D57}"/>
              </a:ext>
            </a:extLst>
          </p:cNvPr>
          <p:cNvSpPr txBox="1"/>
          <p:nvPr/>
        </p:nvSpPr>
        <p:spPr>
          <a:xfrm>
            <a:off x="3475877" y="37531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F45489-11EE-4125-A385-7652B05E462D}"/>
              </a:ext>
            </a:extLst>
          </p:cNvPr>
          <p:cNvSpPr txBox="1"/>
          <p:nvPr/>
        </p:nvSpPr>
        <p:spPr>
          <a:xfrm>
            <a:off x="4414612" y="37531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22FC52-97DC-40F2-A8E9-D255DBD26310}"/>
              </a:ext>
            </a:extLst>
          </p:cNvPr>
          <p:cNvSpPr txBox="1"/>
          <p:nvPr/>
        </p:nvSpPr>
        <p:spPr>
          <a:xfrm>
            <a:off x="5403608" y="37531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7807630-6968-4792-83EE-9F4981D02FA7}"/>
              </a:ext>
            </a:extLst>
          </p:cNvPr>
          <p:cNvSpPr txBox="1"/>
          <p:nvPr/>
        </p:nvSpPr>
        <p:spPr>
          <a:xfrm>
            <a:off x="1657870" y="21865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D12898-ADDC-46CB-823B-E844240C3FEC}"/>
              </a:ext>
            </a:extLst>
          </p:cNvPr>
          <p:cNvSpPr txBox="1"/>
          <p:nvPr/>
        </p:nvSpPr>
        <p:spPr>
          <a:xfrm>
            <a:off x="2593424" y="21865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E481C5F-6D6C-4291-AAFD-8ECDE81CA8E1}"/>
              </a:ext>
            </a:extLst>
          </p:cNvPr>
          <p:cNvSpPr txBox="1"/>
          <p:nvPr/>
        </p:nvSpPr>
        <p:spPr>
          <a:xfrm>
            <a:off x="3528978" y="21865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4D9C58-8EE5-4798-980A-CBE2CD99FFA7}"/>
              </a:ext>
            </a:extLst>
          </p:cNvPr>
          <p:cNvSpPr txBox="1"/>
          <p:nvPr/>
        </p:nvSpPr>
        <p:spPr>
          <a:xfrm>
            <a:off x="4464532" y="21865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5D51DC-654E-4673-9DDE-6D1168B670DA}"/>
              </a:ext>
            </a:extLst>
          </p:cNvPr>
          <p:cNvSpPr txBox="1"/>
          <p:nvPr/>
        </p:nvSpPr>
        <p:spPr>
          <a:xfrm>
            <a:off x="5400085" y="21865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6489-ADF4-4FE3-8CAD-36356C8DD029}"/>
              </a:ext>
            </a:extLst>
          </p:cNvPr>
          <p:cNvSpPr/>
          <p:nvPr/>
        </p:nvSpPr>
        <p:spPr>
          <a:xfrm>
            <a:off x="2683565" y="3810000"/>
            <a:ext cx="3207026" cy="404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E03017-7D00-4155-A232-89B40D5A2146}"/>
              </a:ext>
            </a:extLst>
          </p:cNvPr>
          <p:cNvSpPr txBox="1"/>
          <p:nvPr/>
        </p:nvSpPr>
        <p:spPr>
          <a:xfrm>
            <a:off x="3226053" y="4221749"/>
            <a:ext cx="201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Ground truth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E45C0A-DC3C-4923-B91D-6DAB06A8E06E}"/>
              </a:ext>
            </a:extLst>
          </p:cNvPr>
          <p:cNvSpPr/>
          <p:nvPr/>
        </p:nvSpPr>
        <p:spPr>
          <a:xfrm>
            <a:off x="6649283" y="3108543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AC822-CD8A-4463-ADAE-C8173C5FC638}"/>
              </a:ext>
            </a:extLst>
          </p:cNvPr>
          <p:cNvCxnSpPr>
            <a:cxnSpLocks/>
          </p:cNvCxnSpPr>
          <p:nvPr/>
        </p:nvCxnSpPr>
        <p:spPr>
          <a:xfrm>
            <a:off x="7371528" y="3239448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3011721-4238-4C26-A462-88AB1EE28FD3}"/>
              </a:ext>
            </a:extLst>
          </p:cNvPr>
          <p:cNvCxnSpPr>
            <a:cxnSpLocks/>
          </p:cNvCxnSpPr>
          <p:nvPr/>
        </p:nvCxnSpPr>
        <p:spPr>
          <a:xfrm>
            <a:off x="8306325" y="3239448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F42932B-1E02-4A74-94D1-A4F321C10725}"/>
              </a:ext>
            </a:extLst>
          </p:cNvPr>
          <p:cNvCxnSpPr>
            <a:cxnSpLocks/>
          </p:cNvCxnSpPr>
          <p:nvPr/>
        </p:nvCxnSpPr>
        <p:spPr>
          <a:xfrm>
            <a:off x="9241768" y="3239448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2131E34-16A5-49ED-8093-EC49930F048D}"/>
              </a:ext>
            </a:extLst>
          </p:cNvPr>
          <p:cNvCxnSpPr>
            <a:cxnSpLocks/>
          </p:cNvCxnSpPr>
          <p:nvPr/>
        </p:nvCxnSpPr>
        <p:spPr>
          <a:xfrm>
            <a:off x="10176137" y="3239448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298A929-1F2F-499A-BA92-4114FB7ABD11}"/>
              </a:ext>
            </a:extLst>
          </p:cNvPr>
          <p:cNvCxnSpPr>
            <a:cxnSpLocks/>
          </p:cNvCxnSpPr>
          <p:nvPr/>
        </p:nvCxnSpPr>
        <p:spPr>
          <a:xfrm flipV="1">
            <a:off x="6999321" y="34497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7F021B6-6750-445A-B9F5-9B5C56B54DE5}"/>
              </a:ext>
            </a:extLst>
          </p:cNvPr>
          <p:cNvCxnSpPr>
            <a:cxnSpLocks/>
          </p:cNvCxnSpPr>
          <p:nvPr/>
        </p:nvCxnSpPr>
        <p:spPr>
          <a:xfrm flipV="1">
            <a:off x="6999321" y="27151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D2FE856-8A06-4898-981F-193329F4B642}"/>
              </a:ext>
            </a:extLst>
          </p:cNvPr>
          <p:cNvCxnSpPr>
            <a:cxnSpLocks/>
          </p:cNvCxnSpPr>
          <p:nvPr/>
        </p:nvCxnSpPr>
        <p:spPr>
          <a:xfrm flipV="1">
            <a:off x="7937485" y="34497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8B153C-F612-4947-A360-E1898AA5594D}"/>
              </a:ext>
            </a:extLst>
          </p:cNvPr>
          <p:cNvCxnSpPr>
            <a:cxnSpLocks/>
          </p:cNvCxnSpPr>
          <p:nvPr/>
        </p:nvCxnSpPr>
        <p:spPr>
          <a:xfrm flipV="1">
            <a:off x="7937485" y="27151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0263369-E013-4DED-83CE-4DE290D104E3}"/>
              </a:ext>
            </a:extLst>
          </p:cNvPr>
          <p:cNvCxnSpPr>
            <a:cxnSpLocks/>
          </p:cNvCxnSpPr>
          <p:nvPr/>
        </p:nvCxnSpPr>
        <p:spPr>
          <a:xfrm flipV="1">
            <a:off x="8817881" y="34497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C2346A8-B196-42BD-B904-587051D12D7C}"/>
              </a:ext>
            </a:extLst>
          </p:cNvPr>
          <p:cNvCxnSpPr>
            <a:cxnSpLocks/>
          </p:cNvCxnSpPr>
          <p:nvPr/>
        </p:nvCxnSpPr>
        <p:spPr>
          <a:xfrm flipV="1">
            <a:off x="8817881" y="27151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CD1989A-8561-41A5-AE8A-2F85B3948481}"/>
              </a:ext>
            </a:extLst>
          </p:cNvPr>
          <p:cNvCxnSpPr>
            <a:cxnSpLocks/>
          </p:cNvCxnSpPr>
          <p:nvPr/>
        </p:nvCxnSpPr>
        <p:spPr>
          <a:xfrm flipV="1">
            <a:off x="9754184" y="34497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B670A2-6E13-42CE-AF66-FE2F3B256D94}"/>
              </a:ext>
            </a:extLst>
          </p:cNvPr>
          <p:cNvCxnSpPr>
            <a:cxnSpLocks/>
          </p:cNvCxnSpPr>
          <p:nvPr/>
        </p:nvCxnSpPr>
        <p:spPr>
          <a:xfrm flipV="1">
            <a:off x="9754184" y="27151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B347DB9-FC11-45B7-88A8-CC3ED923D15C}"/>
              </a:ext>
            </a:extLst>
          </p:cNvPr>
          <p:cNvCxnSpPr>
            <a:cxnSpLocks/>
          </p:cNvCxnSpPr>
          <p:nvPr/>
        </p:nvCxnSpPr>
        <p:spPr>
          <a:xfrm flipV="1">
            <a:off x="10717721" y="34497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84C2DDB-5934-4F70-A8F8-52C9128D1388}"/>
              </a:ext>
            </a:extLst>
          </p:cNvPr>
          <p:cNvCxnSpPr>
            <a:cxnSpLocks/>
          </p:cNvCxnSpPr>
          <p:nvPr/>
        </p:nvCxnSpPr>
        <p:spPr>
          <a:xfrm flipV="1">
            <a:off x="10717721" y="27151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517671F-6489-4140-B4EA-71F8E7A6E333}"/>
              </a:ext>
            </a:extLst>
          </p:cNvPr>
          <p:cNvSpPr/>
          <p:nvPr/>
        </p:nvSpPr>
        <p:spPr>
          <a:xfrm>
            <a:off x="7585248" y="3114286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E3EE520-D02A-43D5-921E-531AA4559C91}"/>
              </a:ext>
            </a:extLst>
          </p:cNvPr>
          <p:cNvSpPr/>
          <p:nvPr/>
        </p:nvSpPr>
        <p:spPr>
          <a:xfrm>
            <a:off x="8521213" y="3108543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BA3F0F4-4227-429A-A47A-AE8D1205943D}"/>
              </a:ext>
            </a:extLst>
          </p:cNvPr>
          <p:cNvSpPr/>
          <p:nvPr/>
        </p:nvSpPr>
        <p:spPr>
          <a:xfrm>
            <a:off x="9457178" y="3114286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B9F3C66-7A67-424A-A9A9-5838208B9AAA}"/>
              </a:ext>
            </a:extLst>
          </p:cNvPr>
          <p:cNvSpPr/>
          <p:nvPr/>
        </p:nvSpPr>
        <p:spPr>
          <a:xfrm>
            <a:off x="10393142" y="3105336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7B11619-18BD-425E-847D-4215C9FC367F}"/>
              </a:ext>
            </a:extLst>
          </p:cNvPr>
          <p:cNvSpPr txBox="1"/>
          <p:nvPr/>
        </p:nvSpPr>
        <p:spPr>
          <a:xfrm>
            <a:off x="6690508" y="37531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G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950657F-C40F-4A21-8CC3-A79FF08C3B12}"/>
              </a:ext>
            </a:extLst>
          </p:cNvPr>
          <p:cNvSpPr txBox="1"/>
          <p:nvPr/>
        </p:nvSpPr>
        <p:spPr>
          <a:xfrm>
            <a:off x="7629243" y="37531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E3D979C-AF38-4654-BF5B-E5E4860C4544}"/>
              </a:ext>
            </a:extLst>
          </p:cNvPr>
          <p:cNvSpPr txBox="1"/>
          <p:nvPr/>
        </p:nvSpPr>
        <p:spPr>
          <a:xfrm>
            <a:off x="8506636" y="37531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96258DE-1EAC-4E10-BD33-207EFD531229}"/>
              </a:ext>
            </a:extLst>
          </p:cNvPr>
          <p:cNvSpPr txBox="1"/>
          <p:nvPr/>
        </p:nvSpPr>
        <p:spPr>
          <a:xfrm>
            <a:off x="9445371" y="37531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0D801C7-0CA8-4A68-83BA-32EE95B65CFD}"/>
              </a:ext>
            </a:extLst>
          </p:cNvPr>
          <p:cNvSpPr txBox="1"/>
          <p:nvPr/>
        </p:nvSpPr>
        <p:spPr>
          <a:xfrm>
            <a:off x="10434367" y="37531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CBC7312-DF0B-4132-ACB9-F1F6BF7D9CD2}"/>
              </a:ext>
            </a:extLst>
          </p:cNvPr>
          <p:cNvSpPr txBox="1"/>
          <p:nvPr/>
        </p:nvSpPr>
        <p:spPr>
          <a:xfrm>
            <a:off x="6688629" y="21865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ED7652C-46E7-4BE2-8790-1C1668936374}"/>
              </a:ext>
            </a:extLst>
          </p:cNvPr>
          <p:cNvSpPr txBox="1"/>
          <p:nvPr/>
        </p:nvSpPr>
        <p:spPr>
          <a:xfrm>
            <a:off x="7624183" y="21865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FA9A505-BEBE-4375-A47A-0277C3C28029}"/>
              </a:ext>
            </a:extLst>
          </p:cNvPr>
          <p:cNvSpPr txBox="1"/>
          <p:nvPr/>
        </p:nvSpPr>
        <p:spPr>
          <a:xfrm>
            <a:off x="8559737" y="21865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BDDC333-6BA4-4C3C-AF71-7229735CCF56}"/>
              </a:ext>
            </a:extLst>
          </p:cNvPr>
          <p:cNvSpPr txBox="1"/>
          <p:nvPr/>
        </p:nvSpPr>
        <p:spPr>
          <a:xfrm>
            <a:off x="9495291" y="21865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5A96A6D-09F0-429A-A97C-26BFED07F74B}"/>
              </a:ext>
            </a:extLst>
          </p:cNvPr>
          <p:cNvSpPr txBox="1"/>
          <p:nvPr/>
        </p:nvSpPr>
        <p:spPr>
          <a:xfrm>
            <a:off x="10430844" y="21865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!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BB9E34A-F0FE-45CA-ABC8-CD7D4D0412B6}"/>
              </a:ext>
            </a:extLst>
          </p:cNvPr>
          <p:cNvCxnSpPr>
            <a:cxnSpLocks/>
          </p:cNvCxnSpPr>
          <p:nvPr/>
        </p:nvCxnSpPr>
        <p:spPr>
          <a:xfrm>
            <a:off x="7126321" y="2437259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7DA886D-8C90-4C44-83AC-BE81CF565DC0}"/>
              </a:ext>
            </a:extLst>
          </p:cNvPr>
          <p:cNvCxnSpPr>
            <a:cxnSpLocks/>
          </p:cNvCxnSpPr>
          <p:nvPr/>
        </p:nvCxnSpPr>
        <p:spPr>
          <a:xfrm flipH="1">
            <a:off x="7432674" y="2429319"/>
            <a:ext cx="4340" cy="1598166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F299C5A-7DC4-49EC-9E0B-172D09938289}"/>
              </a:ext>
            </a:extLst>
          </p:cNvPr>
          <p:cNvCxnSpPr>
            <a:cxnSpLocks/>
          </p:cNvCxnSpPr>
          <p:nvPr/>
        </p:nvCxnSpPr>
        <p:spPr>
          <a:xfrm>
            <a:off x="7424260" y="4035425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A057433-CB00-48D8-9EAD-3B4D267CD994}"/>
              </a:ext>
            </a:extLst>
          </p:cNvPr>
          <p:cNvCxnSpPr>
            <a:cxnSpLocks/>
          </p:cNvCxnSpPr>
          <p:nvPr/>
        </p:nvCxnSpPr>
        <p:spPr>
          <a:xfrm>
            <a:off x="8065863" y="2437259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E7CD132-3D24-4FD3-BD7B-6F7284A38509}"/>
              </a:ext>
            </a:extLst>
          </p:cNvPr>
          <p:cNvCxnSpPr>
            <a:cxnSpLocks/>
          </p:cNvCxnSpPr>
          <p:nvPr/>
        </p:nvCxnSpPr>
        <p:spPr>
          <a:xfrm flipH="1">
            <a:off x="8372216" y="2429319"/>
            <a:ext cx="4340" cy="1598166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DB0A2C2-AFFD-4183-A90F-116633C5574C}"/>
              </a:ext>
            </a:extLst>
          </p:cNvPr>
          <p:cNvCxnSpPr>
            <a:cxnSpLocks/>
          </p:cNvCxnSpPr>
          <p:nvPr/>
        </p:nvCxnSpPr>
        <p:spPr>
          <a:xfrm>
            <a:off x="8363802" y="4035425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4D14C-E523-44C4-B585-237046DFADFF}"/>
              </a:ext>
            </a:extLst>
          </p:cNvPr>
          <p:cNvCxnSpPr>
            <a:cxnSpLocks/>
          </p:cNvCxnSpPr>
          <p:nvPr/>
        </p:nvCxnSpPr>
        <p:spPr>
          <a:xfrm>
            <a:off x="8998891" y="2434511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01A8558-A688-4592-B801-6DF6CCE7544C}"/>
              </a:ext>
            </a:extLst>
          </p:cNvPr>
          <p:cNvCxnSpPr>
            <a:cxnSpLocks/>
          </p:cNvCxnSpPr>
          <p:nvPr/>
        </p:nvCxnSpPr>
        <p:spPr>
          <a:xfrm flipH="1">
            <a:off x="9305244" y="2426571"/>
            <a:ext cx="4340" cy="1598166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F56110B-8579-44A4-AB7B-E93684C7BDAF}"/>
              </a:ext>
            </a:extLst>
          </p:cNvPr>
          <p:cNvCxnSpPr>
            <a:cxnSpLocks/>
          </p:cNvCxnSpPr>
          <p:nvPr/>
        </p:nvCxnSpPr>
        <p:spPr>
          <a:xfrm>
            <a:off x="9296830" y="4032677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D113AF3-B7EC-4D57-92DD-976457F57D66}"/>
              </a:ext>
            </a:extLst>
          </p:cNvPr>
          <p:cNvCxnSpPr>
            <a:cxnSpLocks/>
          </p:cNvCxnSpPr>
          <p:nvPr/>
        </p:nvCxnSpPr>
        <p:spPr>
          <a:xfrm>
            <a:off x="9938433" y="2434511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8130E66-47FF-4284-916D-5FA587D156A6}"/>
              </a:ext>
            </a:extLst>
          </p:cNvPr>
          <p:cNvCxnSpPr>
            <a:cxnSpLocks/>
          </p:cNvCxnSpPr>
          <p:nvPr/>
        </p:nvCxnSpPr>
        <p:spPr>
          <a:xfrm flipH="1">
            <a:off x="10244786" y="2426571"/>
            <a:ext cx="4340" cy="1598166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3431DED-3899-48C3-8310-D1F9540F5EE7}"/>
              </a:ext>
            </a:extLst>
          </p:cNvPr>
          <p:cNvCxnSpPr>
            <a:cxnSpLocks/>
          </p:cNvCxnSpPr>
          <p:nvPr/>
        </p:nvCxnSpPr>
        <p:spPr>
          <a:xfrm>
            <a:off x="10236372" y="4032677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478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86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Train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8BC82-A0FF-45BC-98FE-436DBCA22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79" y="1461029"/>
            <a:ext cx="5694363" cy="2334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A9F628-02BE-440B-ABA3-6ABC4D05A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79" y="4523317"/>
            <a:ext cx="4826354" cy="159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355510-CA50-44A1-8E7C-B62F6030D2F2}"/>
              </a:ext>
            </a:extLst>
          </p:cNvPr>
          <p:cNvSpPr txBox="1"/>
          <p:nvPr/>
        </p:nvSpPr>
        <p:spPr>
          <a:xfrm>
            <a:off x="6308015" y="1982147"/>
            <a:ext cx="5799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Generated text sequence after 1 epoch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B8DCB-E849-480E-AD77-70F5BCA0D917}"/>
              </a:ext>
            </a:extLst>
          </p:cNvPr>
          <p:cNvSpPr txBox="1"/>
          <p:nvPr/>
        </p:nvSpPr>
        <p:spPr>
          <a:xfrm>
            <a:off x="6308015" y="5089001"/>
            <a:ext cx="5799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Generated text sequence after 50 epoch</a:t>
            </a:r>
          </a:p>
        </p:txBody>
      </p:sp>
    </p:spTree>
    <p:extLst>
      <p:ext uri="{BB962C8B-B14F-4D97-AF65-F5344CB8AC3E}">
        <p14:creationId xmlns:p14="http://schemas.microsoft.com/office/powerpoint/2010/main" val="1272008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87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Validate &amp; Evaluate Model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2626549-CA10-4DD0-BCDF-847AC2D18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7861"/>
            <a:ext cx="5841020" cy="36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33A82-9452-4398-9B3C-27DA9E618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88" y="2161949"/>
            <a:ext cx="5609793" cy="2534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195408-2E26-4B8E-A906-965C5E882C55}"/>
              </a:ext>
            </a:extLst>
          </p:cNvPr>
          <p:cNvSpPr txBox="1"/>
          <p:nvPr/>
        </p:nvSpPr>
        <p:spPr>
          <a:xfrm>
            <a:off x="290330" y="4796928"/>
            <a:ext cx="57993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Plot the training loss + rolling average training loss after training</a:t>
            </a:r>
          </a:p>
        </p:txBody>
      </p:sp>
    </p:spTree>
    <p:extLst>
      <p:ext uri="{BB962C8B-B14F-4D97-AF65-F5344CB8AC3E}">
        <p14:creationId xmlns:p14="http://schemas.microsoft.com/office/powerpoint/2010/main" val="561070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44764"/>
            <a:ext cx="11454063" cy="219035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LAB 4 ASSIGNMENT: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Create Arthur Conan Doyle AI with RNNs</a:t>
            </a:r>
            <a:endParaRPr lang="en-US" sz="4900" spc="300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76444-2DEA-42DE-95B6-445A29CB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22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89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Sherlock Holmes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0139E-A792-4403-AC7B-45D60DA5D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79" y="1143884"/>
            <a:ext cx="4988971" cy="5577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00DBC-5B2A-4258-991E-E31B51D477E2}"/>
              </a:ext>
            </a:extLst>
          </p:cNvPr>
          <p:cNvSpPr txBox="1"/>
          <p:nvPr/>
        </p:nvSpPr>
        <p:spPr>
          <a:xfrm>
            <a:off x="6016959" y="2714717"/>
            <a:ext cx="64346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Full collection of </a:t>
            </a:r>
            <a:r>
              <a:rPr lang="en-US" sz="2400" dirty="0"/>
              <a:t>Sherlock Holmes series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3011055 total characters (including space)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102 unique characters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660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0AD5-3201-4ECE-B26C-649B51D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9EE085-9F69-4AAA-9BB0-7D3BC3B3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3B18B1D-9909-4D52-BB85-D8E6E3B96920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Why Do We Need RNNs?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78DF4-717D-46EE-949F-8CE4FB7A7210}"/>
              </a:ext>
            </a:extLst>
          </p:cNvPr>
          <p:cNvSpPr txBox="1"/>
          <p:nvPr/>
        </p:nvSpPr>
        <p:spPr>
          <a:xfrm>
            <a:off x="4011819" y="4829376"/>
            <a:ext cx="416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Hello,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my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0BA9B0-9F3C-4E47-A06A-431FCF3EADCE}"/>
              </a:ext>
            </a:extLst>
          </p:cNvPr>
          <p:cNvSpPr txBox="1"/>
          <p:nvPr/>
        </p:nvSpPr>
        <p:spPr>
          <a:xfrm>
            <a:off x="3137634" y="2000735"/>
            <a:ext cx="58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안녕하세요</a:t>
            </a:r>
            <a:r>
              <a:rPr lang="en-US" altLang="ko-KR" sz="2800" dirty="0"/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제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379B-1AAE-4746-A279-ED8D99F706DE}"/>
              </a:ext>
            </a:extLst>
          </p:cNvPr>
          <p:cNvSpPr txBox="1"/>
          <p:nvPr/>
        </p:nvSpPr>
        <p:spPr>
          <a:xfrm>
            <a:off x="887656" y="1961490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Korean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3BED89-6526-40C9-BBF2-E7BAE958FF23}"/>
              </a:ext>
            </a:extLst>
          </p:cNvPr>
          <p:cNvSpPr txBox="1"/>
          <p:nvPr/>
        </p:nvSpPr>
        <p:spPr>
          <a:xfrm>
            <a:off x="887656" y="4829375"/>
            <a:ext cx="14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English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22ECD11-D056-422B-9622-52EAE59F93BB}"/>
              </a:ext>
            </a:extLst>
          </p:cNvPr>
          <p:cNvSpPr/>
          <p:nvPr/>
        </p:nvSpPr>
        <p:spPr>
          <a:xfrm rot="16200000">
            <a:off x="4000500" y="1811593"/>
            <a:ext cx="296331" cy="1625602"/>
          </a:xfrm>
          <a:prstGeom prst="leftBrace">
            <a:avLst>
              <a:gd name="adj1" fmla="val 42619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EF0F59-60FA-4397-BBD8-E95AAC8278BA}"/>
              </a:ext>
            </a:extLst>
          </p:cNvPr>
          <p:cNvCxnSpPr>
            <a:cxnSpLocks/>
          </p:cNvCxnSpPr>
          <p:nvPr/>
        </p:nvCxnSpPr>
        <p:spPr>
          <a:xfrm flipV="1">
            <a:off x="5342467" y="2620169"/>
            <a:ext cx="0" cy="4413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ECF432-1FE4-431D-90E4-5303C046B5F4}"/>
              </a:ext>
            </a:extLst>
          </p:cNvPr>
          <p:cNvCxnSpPr>
            <a:cxnSpLocks/>
          </p:cNvCxnSpPr>
          <p:nvPr/>
        </p:nvCxnSpPr>
        <p:spPr>
          <a:xfrm>
            <a:off x="4148666" y="3061490"/>
            <a:ext cx="119380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5CD78E-F3E4-4DA0-8F23-0D0BB8FD39BB}"/>
              </a:ext>
            </a:extLst>
          </p:cNvPr>
          <p:cNvCxnSpPr>
            <a:cxnSpLocks/>
          </p:cNvCxnSpPr>
          <p:nvPr/>
        </p:nvCxnSpPr>
        <p:spPr>
          <a:xfrm flipV="1">
            <a:off x="4148666" y="2843652"/>
            <a:ext cx="0" cy="2178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6EEF4539-6035-4CAA-9E8F-E12839737C6F}"/>
              </a:ext>
            </a:extLst>
          </p:cNvPr>
          <p:cNvSpPr/>
          <p:nvPr/>
        </p:nvSpPr>
        <p:spPr>
          <a:xfrm rot="16200000">
            <a:off x="4389969" y="5175576"/>
            <a:ext cx="296331" cy="778937"/>
          </a:xfrm>
          <a:prstGeom prst="leftBrace">
            <a:avLst>
              <a:gd name="adj1" fmla="val 42619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B4B574-09E7-46B8-875A-D17F18D8A09B}"/>
              </a:ext>
            </a:extLst>
          </p:cNvPr>
          <p:cNvCxnSpPr>
            <a:cxnSpLocks/>
          </p:cNvCxnSpPr>
          <p:nvPr/>
        </p:nvCxnSpPr>
        <p:spPr>
          <a:xfrm flipV="1">
            <a:off x="5372103" y="5560820"/>
            <a:ext cx="0" cy="4413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27224A-3883-4744-B767-33C6BDA3A1A2}"/>
              </a:ext>
            </a:extLst>
          </p:cNvPr>
          <p:cNvCxnSpPr>
            <a:cxnSpLocks/>
          </p:cNvCxnSpPr>
          <p:nvPr/>
        </p:nvCxnSpPr>
        <p:spPr>
          <a:xfrm>
            <a:off x="4563535" y="6002141"/>
            <a:ext cx="80856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4F2A84E-408B-4050-B278-FF7D39801F24}"/>
              </a:ext>
            </a:extLst>
          </p:cNvPr>
          <p:cNvCxnSpPr>
            <a:cxnSpLocks/>
          </p:cNvCxnSpPr>
          <p:nvPr/>
        </p:nvCxnSpPr>
        <p:spPr>
          <a:xfrm flipV="1">
            <a:off x="4567767" y="5784303"/>
            <a:ext cx="0" cy="2178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4326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78252-D90E-466F-BB69-25F1C079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90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E38EF679-B92F-4815-932C-CD5DC516C09B}"/>
              </a:ext>
            </a:extLst>
          </p:cNvPr>
          <p:cNvSpPr txBox="1">
            <a:spLocks/>
          </p:cNvSpPr>
          <p:nvPr/>
        </p:nvSpPr>
        <p:spPr>
          <a:xfrm>
            <a:off x="372177" y="255353"/>
            <a:ext cx="12009680" cy="59438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</a:rPr>
              <a:t>Create Arthur Conan Doyle AI </a:t>
            </a:r>
            <a:r>
              <a:rPr lang="en-US" sz="4000">
                <a:solidFill>
                  <a:srgbClr val="FF0000"/>
                </a:solidFill>
              </a:rPr>
              <a:t>using RNN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3D12B52-7653-4C78-A216-CA27F6FA9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629501-79E2-4B57-8CB1-777EF9696D9C}"/>
              </a:ext>
            </a:extLst>
          </p:cNvPr>
          <p:cNvSpPr txBox="1"/>
          <p:nvPr/>
        </p:nvSpPr>
        <p:spPr>
          <a:xfrm>
            <a:off x="372177" y="3545103"/>
            <a:ext cx="114283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In this exercise, you will implement </a:t>
            </a:r>
            <a:r>
              <a:rPr lang="en-US" sz="16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1. Vanilla RNN </a:t>
            </a:r>
            <a: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and </a:t>
            </a:r>
            <a:r>
              <a:rPr lang="en-US" sz="16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2. GRU </a:t>
            </a:r>
            <a: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to generate </a:t>
            </a:r>
            <a:r>
              <a:rPr lang="en-US" sz="1600" dirty="0">
                <a:solidFill>
                  <a:srgbClr val="FF0000"/>
                </a:solidFill>
                <a:cs typeface="Arial" panose="020B0604020202020204" pitchFamily="34" charset="0"/>
              </a:rPr>
              <a:t>Sherlock Holmes style sequence of texts.</a:t>
            </a:r>
          </a:p>
          <a:p>
            <a:endParaRPr lang="en-US" sz="16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Prior to training, you can decide the </a:t>
            </a:r>
            <a:r>
              <a:rPr lang="en-US" sz="1600" dirty="0">
                <a:solidFill>
                  <a:srgbClr val="FF0000"/>
                </a:solidFill>
                <a:cs typeface="Arial" panose="020B0604020202020204" pitchFamily="34" charset="0"/>
              </a:rPr>
              <a:t>training size</a:t>
            </a:r>
            <a: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you want to use for training.</a:t>
            </a:r>
            <a:b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(e.g., first 10k characters, 100k characters, </a:t>
            </a:r>
            <a:r>
              <a:rPr lang="en-US" sz="1600" dirty="0" err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etc</a:t>
            </a:r>
            <a: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)</a:t>
            </a:r>
          </a:p>
          <a:p>
            <a:endParaRPr lang="en-US" sz="16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For both Vanilla RNN and GRU models, design your own RNN architecture with your choice of embedding dimension, hidden state size, number of RNN layers, and training sequence size etc.</a:t>
            </a:r>
          </a:p>
          <a:p>
            <a:endParaRPr lang="en-US" sz="16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After training your RNN, </a:t>
            </a:r>
            <a:r>
              <a:rPr lang="en-US" sz="1600" dirty="0">
                <a:solidFill>
                  <a:srgbClr val="FF0000"/>
                </a:solidFill>
                <a:cs typeface="Arial" panose="020B0604020202020204" pitchFamily="34" charset="0"/>
              </a:rPr>
              <a:t>print a validation text sequence for both vanilla RNN and GRU </a:t>
            </a:r>
            <a: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that most closely resembles Sherlock Holmes style in your opinion &amp; plot the training curve to confirm the RNN successfully trained.</a:t>
            </a:r>
          </a:p>
          <a:p>
            <a:endParaRPr lang="en-US" sz="16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Describe which validation text do you like more – Vanilla RNN or GRU? What were the differences of two models during training? </a:t>
            </a:r>
            <a:endParaRPr lang="en-US" sz="16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37653-DFDE-4946-9E45-9C3C84DFC6CF}"/>
              </a:ext>
            </a:extLst>
          </p:cNvPr>
          <p:cNvSpPr/>
          <p:nvPr/>
        </p:nvSpPr>
        <p:spPr>
          <a:xfrm>
            <a:off x="3932577" y="2002534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13AEAC-1EC3-401C-8336-2E2CFADF752B}"/>
              </a:ext>
            </a:extLst>
          </p:cNvPr>
          <p:cNvCxnSpPr>
            <a:cxnSpLocks/>
          </p:cNvCxnSpPr>
          <p:nvPr/>
        </p:nvCxnSpPr>
        <p:spPr>
          <a:xfrm>
            <a:off x="4654822" y="2133439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F985C2-DC1E-49E2-A11D-3A2E33E35F1E}"/>
              </a:ext>
            </a:extLst>
          </p:cNvPr>
          <p:cNvCxnSpPr>
            <a:cxnSpLocks/>
          </p:cNvCxnSpPr>
          <p:nvPr/>
        </p:nvCxnSpPr>
        <p:spPr>
          <a:xfrm>
            <a:off x="5589619" y="2133439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991BF1-7657-4CA8-AC13-D6D092D2AA57}"/>
              </a:ext>
            </a:extLst>
          </p:cNvPr>
          <p:cNvCxnSpPr>
            <a:cxnSpLocks/>
          </p:cNvCxnSpPr>
          <p:nvPr/>
        </p:nvCxnSpPr>
        <p:spPr>
          <a:xfrm>
            <a:off x="6525062" y="2133439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DDBDCA-6033-434C-9D23-83E843ECD80C}"/>
              </a:ext>
            </a:extLst>
          </p:cNvPr>
          <p:cNvCxnSpPr>
            <a:cxnSpLocks/>
          </p:cNvCxnSpPr>
          <p:nvPr/>
        </p:nvCxnSpPr>
        <p:spPr>
          <a:xfrm>
            <a:off x="7459431" y="2133439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29D690-9AB0-45A4-8215-95AF33DEEA66}"/>
              </a:ext>
            </a:extLst>
          </p:cNvPr>
          <p:cNvCxnSpPr>
            <a:cxnSpLocks/>
          </p:cNvCxnSpPr>
          <p:nvPr/>
        </p:nvCxnSpPr>
        <p:spPr>
          <a:xfrm flipV="1">
            <a:off x="4282615" y="2343745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EA4FE2-E696-4EDC-9743-EB2F0F0A515D}"/>
              </a:ext>
            </a:extLst>
          </p:cNvPr>
          <p:cNvCxnSpPr>
            <a:cxnSpLocks/>
          </p:cNvCxnSpPr>
          <p:nvPr/>
        </p:nvCxnSpPr>
        <p:spPr>
          <a:xfrm flipV="1">
            <a:off x="4282615" y="1609131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853F91-F1DF-46D0-9FC1-E1D376DEA265}"/>
              </a:ext>
            </a:extLst>
          </p:cNvPr>
          <p:cNvCxnSpPr>
            <a:cxnSpLocks/>
          </p:cNvCxnSpPr>
          <p:nvPr/>
        </p:nvCxnSpPr>
        <p:spPr>
          <a:xfrm flipV="1">
            <a:off x="5220779" y="2343745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AA86E7-B64C-42F9-801B-ADDEF8BD6720}"/>
              </a:ext>
            </a:extLst>
          </p:cNvPr>
          <p:cNvCxnSpPr>
            <a:cxnSpLocks/>
          </p:cNvCxnSpPr>
          <p:nvPr/>
        </p:nvCxnSpPr>
        <p:spPr>
          <a:xfrm flipV="1">
            <a:off x="5220779" y="1609131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37B59D-94E6-4D8D-94A2-AFAF1CF8DCD4}"/>
              </a:ext>
            </a:extLst>
          </p:cNvPr>
          <p:cNvCxnSpPr>
            <a:cxnSpLocks/>
          </p:cNvCxnSpPr>
          <p:nvPr/>
        </p:nvCxnSpPr>
        <p:spPr>
          <a:xfrm flipV="1">
            <a:off x="6101175" y="2343745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CBD7C9-7D94-4816-8A70-C19671139472}"/>
              </a:ext>
            </a:extLst>
          </p:cNvPr>
          <p:cNvCxnSpPr>
            <a:cxnSpLocks/>
          </p:cNvCxnSpPr>
          <p:nvPr/>
        </p:nvCxnSpPr>
        <p:spPr>
          <a:xfrm flipV="1">
            <a:off x="6101175" y="1609131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459101-7379-4E08-AC64-1BA771652AA1}"/>
              </a:ext>
            </a:extLst>
          </p:cNvPr>
          <p:cNvCxnSpPr>
            <a:cxnSpLocks/>
          </p:cNvCxnSpPr>
          <p:nvPr/>
        </p:nvCxnSpPr>
        <p:spPr>
          <a:xfrm flipV="1">
            <a:off x="7037478" y="2343745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58160B-19A6-4356-82D7-4911FBF8E83F}"/>
              </a:ext>
            </a:extLst>
          </p:cNvPr>
          <p:cNvCxnSpPr>
            <a:cxnSpLocks/>
          </p:cNvCxnSpPr>
          <p:nvPr/>
        </p:nvCxnSpPr>
        <p:spPr>
          <a:xfrm flipV="1">
            <a:off x="7037478" y="1609131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5DE620-66F5-4C9B-A5CE-83DF6C409482}"/>
              </a:ext>
            </a:extLst>
          </p:cNvPr>
          <p:cNvCxnSpPr>
            <a:cxnSpLocks/>
          </p:cNvCxnSpPr>
          <p:nvPr/>
        </p:nvCxnSpPr>
        <p:spPr>
          <a:xfrm flipV="1">
            <a:off x="8001015" y="2343745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BD9338-729F-456C-8CE9-73BC6FEFE50E}"/>
              </a:ext>
            </a:extLst>
          </p:cNvPr>
          <p:cNvCxnSpPr>
            <a:cxnSpLocks/>
          </p:cNvCxnSpPr>
          <p:nvPr/>
        </p:nvCxnSpPr>
        <p:spPr>
          <a:xfrm flipV="1">
            <a:off x="8001015" y="1609131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1F41617-70BA-49E3-B27A-31399DE0904C}"/>
              </a:ext>
            </a:extLst>
          </p:cNvPr>
          <p:cNvSpPr/>
          <p:nvPr/>
        </p:nvSpPr>
        <p:spPr>
          <a:xfrm>
            <a:off x="4868542" y="2008277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701791-2400-4E44-8047-AAA10A3B953B}"/>
              </a:ext>
            </a:extLst>
          </p:cNvPr>
          <p:cNvSpPr/>
          <p:nvPr/>
        </p:nvSpPr>
        <p:spPr>
          <a:xfrm>
            <a:off x="5804507" y="2002534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691BBD-5C30-4062-844E-3B0F7AC0D44A}"/>
              </a:ext>
            </a:extLst>
          </p:cNvPr>
          <p:cNvSpPr/>
          <p:nvPr/>
        </p:nvSpPr>
        <p:spPr>
          <a:xfrm>
            <a:off x="6740472" y="2008277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364AB1-F5CB-4C57-8C8A-E0FABA3EEC72}"/>
              </a:ext>
            </a:extLst>
          </p:cNvPr>
          <p:cNvSpPr/>
          <p:nvPr/>
        </p:nvSpPr>
        <p:spPr>
          <a:xfrm>
            <a:off x="7676436" y="1999327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73C206-0431-476B-B264-24E09E2C7427}"/>
              </a:ext>
            </a:extLst>
          </p:cNvPr>
          <p:cNvSpPr txBox="1"/>
          <p:nvPr/>
        </p:nvSpPr>
        <p:spPr>
          <a:xfrm>
            <a:off x="3973802" y="2647152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AB1F41-BD19-4AC3-8BD4-A654E13ECF90}"/>
              </a:ext>
            </a:extLst>
          </p:cNvPr>
          <p:cNvSpPr txBox="1"/>
          <p:nvPr/>
        </p:nvSpPr>
        <p:spPr>
          <a:xfrm>
            <a:off x="4912537" y="2647152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A17040-3BF1-4964-ADAC-F4530AA80820}"/>
              </a:ext>
            </a:extLst>
          </p:cNvPr>
          <p:cNvSpPr txBox="1"/>
          <p:nvPr/>
        </p:nvSpPr>
        <p:spPr>
          <a:xfrm>
            <a:off x="5789930" y="2647152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BACF0-F057-430D-8EBB-FF76F86B259A}"/>
              </a:ext>
            </a:extLst>
          </p:cNvPr>
          <p:cNvSpPr txBox="1"/>
          <p:nvPr/>
        </p:nvSpPr>
        <p:spPr>
          <a:xfrm>
            <a:off x="6728665" y="2647152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83A30C-5689-44DC-B241-B2C450A7730E}"/>
              </a:ext>
            </a:extLst>
          </p:cNvPr>
          <p:cNvSpPr txBox="1"/>
          <p:nvPr/>
        </p:nvSpPr>
        <p:spPr>
          <a:xfrm>
            <a:off x="7717661" y="2647152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AB01BF-3BA2-4DAE-BE7B-465C80C7B143}"/>
              </a:ext>
            </a:extLst>
          </p:cNvPr>
          <p:cNvSpPr txBox="1"/>
          <p:nvPr/>
        </p:nvSpPr>
        <p:spPr>
          <a:xfrm>
            <a:off x="3971923" y="1080497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76DBF6-7F50-4F86-8D9E-F619C0E4F617}"/>
              </a:ext>
            </a:extLst>
          </p:cNvPr>
          <p:cNvSpPr txBox="1"/>
          <p:nvPr/>
        </p:nvSpPr>
        <p:spPr>
          <a:xfrm>
            <a:off x="4907477" y="1080497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1601A9-FC73-4E9D-BDE5-397AC077B9BB}"/>
              </a:ext>
            </a:extLst>
          </p:cNvPr>
          <p:cNvSpPr txBox="1"/>
          <p:nvPr/>
        </p:nvSpPr>
        <p:spPr>
          <a:xfrm>
            <a:off x="5790023" y="1080497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647EEA-354D-47B2-812D-27D86A046214}"/>
              </a:ext>
            </a:extLst>
          </p:cNvPr>
          <p:cNvSpPr txBox="1"/>
          <p:nvPr/>
        </p:nvSpPr>
        <p:spPr>
          <a:xfrm>
            <a:off x="6718951" y="1080497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C161B3-2EE0-4164-A291-FF9135E3D402}"/>
              </a:ext>
            </a:extLst>
          </p:cNvPr>
          <p:cNvSpPr txBox="1"/>
          <p:nvPr/>
        </p:nvSpPr>
        <p:spPr>
          <a:xfrm>
            <a:off x="7707512" y="1080497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96CC3C-27C1-4BDB-AAB6-5170C14702B1}"/>
              </a:ext>
            </a:extLst>
          </p:cNvPr>
          <p:cNvCxnSpPr>
            <a:cxnSpLocks/>
          </p:cNvCxnSpPr>
          <p:nvPr/>
        </p:nvCxnSpPr>
        <p:spPr>
          <a:xfrm>
            <a:off x="4409615" y="1331250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6C068D-92F6-4729-AB77-171CA236C183}"/>
              </a:ext>
            </a:extLst>
          </p:cNvPr>
          <p:cNvCxnSpPr>
            <a:cxnSpLocks/>
          </p:cNvCxnSpPr>
          <p:nvPr/>
        </p:nvCxnSpPr>
        <p:spPr>
          <a:xfrm flipH="1">
            <a:off x="4715968" y="1323310"/>
            <a:ext cx="4340" cy="1598166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4B12500-61E3-4CA9-95D6-7A2AF44391C8}"/>
              </a:ext>
            </a:extLst>
          </p:cNvPr>
          <p:cNvCxnSpPr>
            <a:cxnSpLocks/>
          </p:cNvCxnSpPr>
          <p:nvPr/>
        </p:nvCxnSpPr>
        <p:spPr>
          <a:xfrm>
            <a:off x="4707554" y="2929416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05CA4A-ECDC-41D0-BD79-0651D1B060F0}"/>
              </a:ext>
            </a:extLst>
          </p:cNvPr>
          <p:cNvCxnSpPr>
            <a:cxnSpLocks/>
          </p:cNvCxnSpPr>
          <p:nvPr/>
        </p:nvCxnSpPr>
        <p:spPr>
          <a:xfrm>
            <a:off x="5349157" y="1331250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7EE680B-E08A-4E49-B0FC-53B911EBF780}"/>
              </a:ext>
            </a:extLst>
          </p:cNvPr>
          <p:cNvCxnSpPr>
            <a:cxnSpLocks/>
          </p:cNvCxnSpPr>
          <p:nvPr/>
        </p:nvCxnSpPr>
        <p:spPr>
          <a:xfrm flipH="1">
            <a:off x="5655510" y="1323310"/>
            <a:ext cx="4340" cy="1598166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B3D69-95E4-46EB-A36C-784210860C3F}"/>
              </a:ext>
            </a:extLst>
          </p:cNvPr>
          <p:cNvCxnSpPr>
            <a:cxnSpLocks/>
          </p:cNvCxnSpPr>
          <p:nvPr/>
        </p:nvCxnSpPr>
        <p:spPr>
          <a:xfrm>
            <a:off x="5647096" y="2929416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5B0557-A395-48AC-BD95-070CD011DF1D}"/>
              </a:ext>
            </a:extLst>
          </p:cNvPr>
          <p:cNvCxnSpPr>
            <a:cxnSpLocks/>
          </p:cNvCxnSpPr>
          <p:nvPr/>
        </p:nvCxnSpPr>
        <p:spPr>
          <a:xfrm>
            <a:off x="6282185" y="1328502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B521E-F4D7-4167-8C4E-C645BD189EB1}"/>
              </a:ext>
            </a:extLst>
          </p:cNvPr>
          <p:cNvCxnSpPr>
            <a:cxnSpLocks/>
          </p:cNvCxnSpPr>
          <p:nvPr/>
        </p:nvCxnSpPr>
        <p:spPr>
          <a:xfrm flipH="1">
            <a:off x="6588538" y="1320562"/>
            <a:ext cx="4340" cy="1598166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2978081-7E39-4CE9-833D-C38188CBC8CD}"/>
              </a:ext>
            </a:extLst>
          </p:cNvPr>
          <p:cNvCxnSpPr>
            <a:cxnSpLocks/>
          </p:cNvCxnSpPr>
          <p:nvPr/>
        </p:nvCxnSpPr>
        <p:spPr>
          <a:xfrm>
            <a:off x="6580124" y="2926668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600647-38A1-4392-8080-C4CC8B4D5C32}"/>
              </a:ext>
            </a:extLst>
          </p:cNvPr>
          <p:cNvCxnSpPr>
            <a:cxnSpLocks/>
          </p:cNvCxnSpPr>
          <p:nvPr/>
        </p:nvCxnSpPr>
        <p:spPr>
          <a:xfrm>
            <a:off x="7221727" y="1328502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6181155-9B6E-46AB-8E96-284DF671CF5D}"/>
              </a:ext>
            </a:extLst>
          </p:cNvPr>
          <p:cNvCxnSpPr>
            <a:cxnSpLocks/>
          </p:cNvCxnSpPr>
          <p:nvPr/>
        </p:nvCxnSpPr>
        <p:spPr>
          <a:xfrm flipH="1">
            <a:off x="7528080" y="1320562"/>
            <a:ext cx="4340" cy="1598166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1139BE-3592-4B4A-A3AD-4D14E06A77C7}"/>
              </a:ext>
            </a:extLst>
          </p:cNvPr>
          <p:cNvCxnSpPr>
            <a:cxnSpLocks/>
          </p:cNvCxnSpPr>
          <p:nvPr/>
        </p:nvCxnSpPr>
        <p:spPr>
          <a:xfrm>
            <a:off x="7519666" y="2926668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3ABD72-5BBA-468C-A7B7-44F63E72E41E}"/>
              </a:ext>
            </a:extLst>
          </p:cNvPr>
          <p:cNvCxnSpPr>
            <a:cxnSpLocks/>
          </p:cNvCxnSpPr>
          <p:nvPr/>
        </p:nvCxnSpPr>
        <p:spPr>
          <a:xfrm>
            <a:off x="8481810" y="2130548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4F3DA1F-0BA5-4966-AD52-27471F3CCFA9}"/>
              </a:ext>
            </a:extLst>
          </p:cNvPr>
          <p:cNvCxnSpPr>
            <a:cxnSpLocks/>
          </p:cNvCxnSpPr>
          <p:nvPr/>
        </p:nvCxnSpPr>
        <p:spPr>
          <a:xfrm flipV="1">
            <a:off x="9023394" y="23408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2D2A8C-7047-4AEB-A2C7-34E667062F59}"/>
              </a:ext>
            </a:extLst>
          </p:cNvPr>
          <p:cNvCxnSpPr>
            <a:cxnSpLocks/>
          </p:cNvCxnSpPr>
          <p:nvPr/>
        </p:nvCxnSpPr>
        <p:spPr>
          <a:xfrm flipV="1">
            <a:off x="9023394" y="16062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DE5ED85-5508-4646-B68E-26D48AA530C9}"/>
              </a:ext>
            </a:extLst>
          </p:cNvPr>
          <p:cNvSpPr/>
          <p:nvPr/>
        </p:nvSpPr>
        <p:spPr>
          <a:xfrm>
            <a:off x="8698815" y="1996436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85FD9D-9E8E-42CD-8E4E-9F6D4FCB1EAF}"/>
              </a:ext>
            </a:extLst>
          </p:cNvPr>
          <p:cNvSpPr txBox="1"/>
          <p:nvPr/>
        </p:nvSpPr>
        <p:spPr>
          <a:xfrm>
            <a:off x="8740040" y="26442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1E53889-1114-44BC-A1D2-D9C13459469D}"/>
              </a:ext>
            </a:extLst>
          </p:cNvPr>
          <p:cNvSpPr txBox="1"/>
          <p:nvPr/>
        </p:nvSpPr>
        <p:spPr>
          <a:xfrm>
            <a:off x="8729891" y="10776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1564C0B-E79A-486E-91B6-6C71FDA322E4}"/>
              </a:ext>
            </a:extLst>
          </p:cNvPr>
          <p:cNvCxnSpPr>
            <a:cxnSpLocks/>
          </p:cNvCxnSpPr>
          <p:nvPr/>
        </p:nvCxnSpPr>
        <p:spPr>
          <a:xfrm>
            <a:off x="8244106" y="1325611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CF71317-B238-4FF6-8833-65A429A4ACAC}"/>
              </a:ext>
            </a:extLst>
          </p:cNvPr>
          <p:cNvCxnSpPr>
            <a:cxnSpLocks/>
          </p:cNvCxnSpPr>
          <p:nvPr/>
        </p:nvCxnSpPr>
        <p:spPr>
          <a:xfrm flipH="1">
            <a:off x="8550459" y="1317671"/>
            <a:ext cx="4340" cy="1598166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80EF6E-FB0A-46CC-A201-3A18BE18E901}"/>
              </a:ext>
            </a:extLst>
          </p:cNvPr>
          <p:cNvCxnSpPr>
            <a:cxnSpLocks/>
          </p:cNvCxnSpPr>
          <p:nvPr/>
        </p:nvCxnSpPr>
        <p:spPr>
          <a:xfrm>
            <a:off x="8542045" y="2923777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35E77D-D2E7-4247-B318-A63DD5B0DF5A}"/>
              </a:ext>
            </a:extLst>
          </p:cNvPr>
          <p:cNvCxnSpPr>
            <a:cxnSpLocks/>
          </p:cNvCxnSpPr>
          <p:nvPr/>
        </p:nvCxnSpPr>
        <p:spPr>
          <a:xfrm>
            <a:off x="9496528" y="2130548"/>
            <a:ext cx="1884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828D1BF-37CB-463A-9D29-F17CAE25C553}"/>
              </a:ext>
            </a:extLst>
          </p:cNvPr>
          <p:cNvCxnSpPr>
            <a:cxnSpLocks/>
          </p:cNvCxnSpPr>
          <p:nvPr/>
        </p:nvCxnSpPr>
        <p:spPr>
          <a:xfrm flipV="1">
            <a:off x="10038112" y="2340854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3E7E1F-8F15-4B3B-ACFB-9F63E5E46354}"/>
              </a:ext>
            </a:extLst>
          </p:cNvPr>
          <p:cNvCxnSpPr>
            <a:cxnSpLocks/>
          </p:cNvCxnSpPr>
          <p:nvPr/>
        </p:nvCxnSpPr>
        <p:spPr>
          <a:xfrm flipV="1">
            <a:off x="10038112" y="1606240"/>
            <a:ext cx="0" cy="30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612D2A9-37D8-4A54-AD1C-56CC910BA537}"/>
              </a:ext>
            </a:extLst>
          </p:cNvPr>
          <p:cNvSpPr/>
          <p:nvPr/>
        </p:nvSpPr>
        <p:spPr>
          <a:xfrm>
            <a:off x="9713533" y="1996436"/>
            <a:ext cx="700077" cy="257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A3200D-2E5C-4367-A5E3-58C86616A215}"/>
              </a:ext>
            </a:extLst>
          </p:cNvPr>
          <p:cNvSpPr txBox="1"/>
          <p:nvPr/>
        </p:nvSpPr>
        <p:spPr>
          <a:xfrm>
            <a:off x="9754758" y="2644261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E1EA2C-4654-47DF-AD83-1206F1CF3A03}"/>
              </a:ext>
            </a:extLst>
          </p:cNvPr>
          <p:cNvSpPr txBox="1"/>
          <p:nvPr/>
        </p:nvSpPr>
        <p:spPr>
          <a:xfrm>
            <a:off x="9744609" y="1077606"/>
            <a:ext cx="6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k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AC4F24-B02F-41AC-BCD3-AA3CCD00D2AE}"/>
              </a:ext>
            </a:extLst>
          </p:cNvPr>
          <p:cNvCxnSpPr>
            <a:cxnSpLocks/>
          </p:cNvCxnSpPr>
          <p:nvPr/>
        </p:nvCxnSpPr>
        <p:spPr>
          <a:xfrm>
            <a:off x="9258824" y="1325611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6027AF6-D9A3-4216-A7FF-3110E21056F9}"/>
              </a:ext>
            </a:extLst>
          </p:cNvPr>
          <p:cNvCxnSpPr>
            <a:cxnSpLocks/>
          </p:cNvCxnSpPr>
          <p:nvPr/>
        </p:nvCxnSpPr>
        <p:spPr>
          <a:xfrm flipH="1">
            <a:off x="9565177" y="1317671"/>
            <a:ext cx="4340" cy="1598166"/>
          </a:xfrm>
          <a:prstGeom prst="straightConnector1">
            <a:avLst/>
          </a:prstGeom>
          <a:ln w="15875">
            <a:solidFill>
              <a:srgbClr val="0070C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C4C265B-C3BC-41EF-95A2-DE2DF44B9729}"/>
              </a:ext>
            </a:extLst>
          </p:cNvPr>
          <p:cNvCxnSpPr>
            <a:cxnSpLocks/>
          </p:cNvCxnSpPr>
          <p:nvPr/>
        </p:nvCxnSpPr>
        <p:spPr>
          <a:xfrm>
            <a:off x="9556763" y="2923777"/>
            <a:ext cx="30952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C6FEC8-8B20-4228-9926-B1831ECA6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93"/>
          <a:stretch/>
        </p:blipFill>
        <p:spPr bwMode="auto">
          <a:xfrm>
            <a:off x="1745305" y="1275129"/>
            <a:ext cx="1777565" cy="175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05294A3D-6F4F-4E4E-80CD-6B78CF4EF0A9}"/>
              </a:ext>
            </a:extLst>
          </p:cNvPr>
          <p:cNvSpPr/>
          <p:nvPr/>
        </p:nvSpPr>
        <p:spPr>
          <a:xfrm>
            <a:off x="3742268" y="955904"/>
            <a:ext cx="6790266" cy="2320679"/>
          </a:xfrm>
          <a:prstGeom prst="wedgeRoundRectCallout">
            <a:avLst>
              <a:gd name="adj1" fmla="val -57900"/>
              <a:gd name="adj2" fmla="val -13304"/>
              <a:gd name="adj3" fmla="val 16667"/>
            </a:avLst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0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78252-D90E-466F-BB69-25F1C079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91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E38EF679-B92F-4815-932C-CD5DC516C09B}"/>
              </a:ext>
            </a:extLst>
          </p:cNvPr>
          <p:cNvSpPr txBox="1">
            <a:spLocks/>
          </p:cNvSpPr>
          <p:nvPr/>
        </p:nvSpPr>
        <p:spPr>
          <a:xfrm>
            <a:off x="372177" y="72602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rgbClr val="FF0000"/>
                </a:solidFill>
              </a:rPr>
              <a:t>Tips for Training Your RNN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3D12B52-7653-4C78-A216-CA27F6FA9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9EFACC-A352-4730-BD88-496004A4EE1F}"/>
              </a:ext>
            </a:extLst>
          </p:cNvPr>
          <p:cNvSpPr txBox="1">
            <a:spLocks/>
          </p:cNvSpPr>
          <p:nvPr/>
        </p:nvSpPr>
        <p:spPr>
          <a:xfrm>
            <a:off x="422980" y="1214462"/>
            <a:ext cx="4962682" cy="4855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First things to decide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Training data size (# of characters)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Embedding dimension &amp; RNN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RNN hidden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(Vanilla RNN) Activation function</a:t>
            </a:r>
            <a:br>
              <a:rPr lang="en-US" sz="1800" dirty="0">
                <a:solidFill>
                  <a:schemeClr val="tx1"/>
                </a:solidFill>
                <a:latin typeface="+mj-lt"/>
              </a:rPr>
            </a:br>
            <a:r>
              <a:rPr lang="en-US" sz="1800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ReLU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, Tanh)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Decoder output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Learning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Optimizer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Number of training epochs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Training input sequence length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DBDD96-8288-42FE-80D7-23C37C94F19B}"/>
              </a:ext>
            </a:extLst>
          </p:cNvPr>
          <p:cNvSpPr txBox="1">
            <a:spLocks/>
          </p:cNvSpPr>
          <p:nvPr/>
        </p:nvSpPr>
        <p:spPr>
          <a:xfrm>
            <a:off x="6040192" y="1214462"/>
            <a:ext cx="5984386" cy="4387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Additional 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If you get ‘nan’ errors while training -&gt; your training is unstable -&gt; decrease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lr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or training input sequence length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With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ReLU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you might be able to process longer sequence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Choose your training data size according to your machine spec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Higher ‘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num_layers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’ might give you better performance but longer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84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5516</TotalTime>
  <Words>3485</Words>
  <Application>Microsoft Office PowerPoint</Application>
  <PresentationFormat>Widescreen</PresentationFormat>
  <Paragraphs>977</Paragraphs>
  <Slides>91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Abadi Extra Light</vt:lpstr>
      <vt:lpstr>Arial</vt:lpstr>
      <vt:lpstr>Calibri</vt:lpstr>
      <vt:lpstr>Calibri Light</vt:lpstr>
      <vt:lpstr>Cambria Math</vt:lpstr>
      <vt:lpstr>Office Theme</vt:lpstr>
      <vt:lpstr>PowerPoint Presentation</vt:lpstr>
      <vt:lpstr>OUTLINE</vt:lpstr>
      <vt:lpstr>INTRODUCTION TO RNNs Why do we need RNNs? RNN Architecture RNN in PyTorch Embedding and Decoder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Neurons themselves have continuous voltage dynamics  Different parts of brain exchange information both forward and backward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RNNs Backpropagation in RNNs Vanishing/Exploding Gradient Problems Training RNNs with Teacher Forcing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GATED RNNs Long Short-Term Memory (LSTM) Gated Recurrent Unit (GRU)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PROBLEM TYPES RNN Configurations RNN Extensions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IMPLEMENTATION IN PYTORCH Character Level Text Generation using  Shakespeare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4 ASSIGNMENT: Create Arthur Conan Doyle AI with RNNs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 Kim</dc:creator>
  <cp:lastModifiedBy>Jimin Kim</cp:lastModifiedBy>
  <cp:revision>1628</cp:revision>
  <dcterms:created xsi:type="dcterms:W3CDTF">2022-03-09T02:38:51Z</dcterms:created>
  <dcterms:modified xsi:type="dcterms:W3CDTF">2025-04-24T03:37:07Z</dcterms:modified>
</cp:coreProperties>
</file>